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29.png" ContentType="image/png"/>
  <Override PartName="/ppt/media/image28.png" ContentType="image/png"/>
  <Override PartName="/ppt/media/image27.png" ContentType="image/png"/>
  <Override PartName="/ppt/media/image33.jpeg" ContentType="image/jpeg"/>
  <Override PartName="/ppt/media/image3.png" ContentType="image/png"/>
  <Override PartName="/ppt/media/image26.png" ContentType="image/png"/>
  <Override PartName="/ppt/media/image2.png" ContentType="image/png"/>
  <Override PartName="/ppt/media/image4.jpeg" ContentType="image/jpeg"/>
  <Override PartName="/ppt/media/image25.png" ContentType="image/png"/>
  <Override PartName="/ppt/media/image5.jpeg" ContentType="image/jpeg"/>
  <Override PartName="/ppt/media/image10.png" ContentType="image/png"/>
  <Override PartName="/ppt/media/image8.png" ContentType="image/png"/>
  <Override PartName="/ppt/media/image13.png" ContentType="image/png"/>
  <Override PartName="/ppt/media/image12.jpeg" ContentType="image/jpeg"/>
  <Override PartName="/ppt/media/image30.png" ContentType="image/png"/>
  <Override PartName="/ppt/media/image7.png" ContentType="image/png"/>
  <Override PartName="/ppt/media/image6.wmf" ContentType="image/x-wmf"/>
  <Override PartName="/ppt/media/image32.tif" ContentType="image/tiff"/>
  <Override PartName="/ppt/media/image11.png" ContentType="image/png"/>
  <Override PartName="/ppt/media/image9.jpeg" ContentType="image/jpeg"/>
  <Override PartName="/ppt/media/image31.png" ContentType="image/png"/>
  <Override PartName="/ppt/media/image1.png" ContentType="image/png"/>
  <Override PartName="/ppt/media/image24.png" ContentType="image/png"/>
  <Override PartName="/ppt/media/image14.png" ContentType="image/png"/>
  <Override PartName="/ppt/media/image15.jpeg" ContentType="image/jpeg"/>
  <Override PartName="/ppt/media/image16.png" ContentType="image/png"/>
  <Override PartName="/ppt/media/image17.png" ContentType="image/png"/>
  <Override PartName="/ppt/media/image18.png" ContentType="image/png"/>
  <Override PartName="/ppt/media/image20.png" ContentType="image/png"/>
  <Override PartName="/ppt/media/image19.png" ContentType="image/png"/>
  <Override PartName="/ppt/media/image21.png" ContentType="image/png"/>
  <Override PartName="/ppt/media/image22.png" ContentType="image/png"/>
  <Override PartName="/ppt/media/image23.png" ContentType="image/png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presProps.xml" ContentType="application/vnd.openxmlformats-officedocument.presentationml.presProps+xml"/>
  <Override PartName="/ppt/slides/slide2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_rels/slide16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27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11.xml.rels" ContentType="application/vnd.openxmlformats-package.relationships+xml"/>
  <Override PartName="/ppt/slides/_rels/slide26.xml.rels" ContentType="application/vnd.openxmlformats-package.relationships+xml"/>
  <Override PartName="/ppt/slides/_rels/slide17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14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24.xml.rels" ContentType="application/vnd.openxmlformats-package.relationships+xml"/>
  <Override PartName="/ppt/slides/_rels/slide28.xml.rels" ContentType="application/vnd.openxmlformats-package.relationships+xml"/>
  <Override PartName="/ppt/slides/_rels/slide9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presProps" Target="presProps.xml"/>
</Relationships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4472c4"/>
            </a:solidFill>
            <a:ln w="0">
              <a:noFill/>
            </a:ln>
          </c:spPr>
          <c:invertIfNegative val="0"/>
          <c:dLbls>
            <c:numFmt formatCode="0.00%" sourceLinked="0"/>
            <c:txPr>
              <a:bodyPr wrap="square"/>
              <a:lstStyle/>
              <a:p>
                <a:pPr>
                  <a:defRPr b="1" i="1" sz="1500" spc="-1" strike="noStrike">
                    <a:solidFill>
                      <a:srgbClr val="002060"/>
                    </a:solidFill>
                    <a:latin typeface="Century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встречи по месту жительства</c:v>
                </c:pt>
                <c:pt idx="1">
                  <c:v>встречи по месту работы или учебы</c:v>
                </c:pt>
                <c:pt idx="2">
                  <c:v>выступления на ТВ, по радио, прессе</c:v>
                </c:pt>
                <c:pt idx="3">
                  <c:v>теледебаты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0.348</c:v>
                </c:pt>
                <c:pt idx="1">
                  <c:v>0.233</c:v>
                </c:pt>
                <c:pt idx="2">
                  <c:v>0.276</c:v>
                </c:pt>
                <c:pt idx="3">
                  <c:v>0.205</c:v>
                </c:pt>
              </c:numCache>
            </c:numRef>
          </c:val>
        </c:ser>
        <c:gapWidth val="182"/>
        <c:overlap val="0"/>
        <c:axId val="94086650"/>
        <c:axId val="39990358"/>
      </c:barChart>
      <c:catAx>
        <c:axId val="9408665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i="1" sz="1200" spc="-1" strike="noStrike">
                <a:solidFill>
                  <a:srgbClr val="002060"/>
                </a:solidFill>
                <a:latin typeface="Century"/>
              </a:defRPr>
            </a:pPr>
          </a:p>
        </c:txPr>
        <c:crossAx val="39990358"/>
        <c:crosses val="autoZero"/>
        <c:auto val="1"/>
        <c:lblAlgn val="ctr"/>
        <c:lblOffset val="100"/>
        <c:noMultiLvlLbl val="0"/>
      </c:catAx>
      <c:valAx>
        <c:axId val="39990358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.00%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b="0" sz="1197" spc="-1" strike="noStrike">
                <a:solidFill>
                  <a:srgbClr val="595959"/>
                </a:solidFill>
                <a:latin typeface="Calibri"/>
              </a:defRPr>
            </a:pPr>
          </a:p>
        </c:txPr>
        <c:crossAx val="94086650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4472c4"/>
            </a:solidFill>
            <a:ln w="0">
              <a:noFill/>
            </a:ln>
          </c:spPr>
          <c:invertIfNegative val="0"/>
          <c:dLbls>
            <c:numFmt formatCode="0.00%" sourceLinked="0"/>
            <c:txPr>
              <a:bodyPr wrap="square"/>
              <a:lstStyle/>
              <a:p>
                <a:pPr>
                  <a:defRPr b="1" i="1" sz="1500" spc="-1" strike="noStrike">
                    <a:solidFill>
                      <a:srgbClr val="002060"/>
                    </a:solidFill>
                    <a:latin typeface="Century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8"/>
                <c:pt idx="0">
                  <c:v>наличие опыта руководящей деятельности</c:v>
                </c:pt>
                <c:pt idx="1">
                  <c:v>образование</c:v>
                </c:pt>
                <c:pt idx="2">
                  <c:v>сфера трудовой деятельности </c:v>
                </c:pt>
                <c:pt idx="3">
                  <c:v>политические взгляды</c:v>
                </c:pt>
                <c:pt idx="4">
                  <c:v>наличие заслуг или достижений</c:v>
                </c:pt>
                <c:pt idx="5">
                  <c:v>умение грамотно говорить и выступать</c:v>
                </c:pt>
                <c:pt idx="6">
                  <c:v>возраст</c:v>
                </c:pt>
                <c:pt idx="7">
                  <c:v>политические взгляды 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8"/>
                <c:pt idx="0">
                  <c:v>0.386</c:v>
                </c:pt>
                <c:pt idx="1">
                  <c:v>0.334</c:v>
                </c:pt>
                <c:pt idx="2">
                  <c:v>0.305</c:v>
                </c:pt>
                <c:pt idx="3">
                  <c:v>0.298</c:v>
                </c:pt>
                <c:pt idx="4">
                  <c:v>0.257</c:v>
                </c:pt>
                <c:pt idx="5">
                  <c:v>0.251</c:v>
                </c:pt>
                <c:pt idx="6">
                  <c:v>0.291</c:v>
                </c:pt>
                <c:pt idx="7">
                  <c:v>0.298</c:v>
                </c:pt>
              </c:numCache>
            </c:numRef>
          </c:val>
        </c:ser>
        <c:gapWidth val="182"/>
        <c:overlap val="0"/>
        <c:axId val="64177330"/>
        <c:axId val="37944526"/>
      </c:barChart>
      <c:catAx>
        <c:axId val="6417733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i="1" sz="1200" spc="-1" strike="noStrike">
                <a:solidFill>
                  <a:srgbClr val="002060"/>
                </a:solidFill>
                <a:latin typeface="Century"/>
              </a:defRPr>
            </a:pPr>
          </a:p>
        </c:txPr>
        <c:crossAx val="37944526"/>
        <c:crosses val="autoZero"/>
        <c:auto val="1"/>
        <c:lblAlgn val="ctr"/>
        <c:lblOffset val="100"/>
        <c:noMultiLvlLbl val="0"/>
      </c:catAx>
      <c:valAx>
        <c:axId val="37944526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.00%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b="0" sz="1197" spc="-1" strike="noStrike">
                <a:solidFill>
                  <a:srgbClr val="595959"/>
                </a:solidFill>
                <a:latin typeface="Calibri"/>
              </a:defRPr>
            </a:pPr>
          </a:p>
        </c:txPr>
        <c:crossAx val="64177330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4472c4"/>
            </a:solidFill>
            <a:ln w="0">
              <a:noFill/>
            </a:ln>
          </c:spPr>
          <c:invertIfNegative val="0"/>
          <c:dLbls>
            <c:numFmt formatCode="0.00%" sourceLinked="0"/>
            <c:txPr>
              <a:bodyPr wrap="square"/>
              <a:lstStyle/>
              <a:p>
                <a:pPr>
                  <a:defRPr b="1" i="1" sz="1500" spc="-1" strike="noStrike">
                    <a:solidFill>
                      <a:srgbClr val="002060"/>
                    </a:solidFill>
                    <a:latin typeface="Century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реализации общественных инициатив и предложений</c:v>
                </c:pt>
                <c:pt idx="1">
                  <c:v>личных приемах граждан </c:v>
                </c:pt>
                <c:pt idx="2">
                  <c:v>осуществлении контроля принятых властью решений</c:v>
                </c:pt>
                <c:pt idx="3">
                  <c:v>проведении встреч с избирателями</c:v>
                </c:pt>
                <c:pt idx="4">
                  <c:v>совершенствовании правовых норм и законодательства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0.409</c:v>
                </c:pt>
                <c:pt idx="1">
                  <c:v>0.337</c:v>
                </c:pt>
                <c:pt idx="2">
                  <c:v>0.293</c:v>
                </c:pt>
                <c:pt idx="3">
                  <c:v>0.268</c:v>
                </c:pt>
                <c:pt idx="4">
                  <c:v>0.199</c:v>
                </c:pt>
              </c:numCache>
            </c:numRef>
          </c:val>
        </c:ser>
        <c:gapWidth val="182"/>
        <c:overlap val="0"/>
        <c:axId val="96546734"/>
        <c:axId val="27461866"/>
      </c:barChart>
      <c:catAx>
        <c:axId val="9654673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i="1" sz="1200" spc="-1" strike="noStrike">
                <a:solidFill>
                  <a:srgbClr val="002060"/>
                </a:solidFill>
                <a:latin typeface="Century"/>
              </a:defRPr>
            </a:pPr>
          </a:p>
        </c:txPr>
        <c:crossAx val="27461866"/>
        <c:crosses val="autoZero"/>
        <c:auto val="1"/>
        <c:lblAlgn val="ctr"/>
        <c:lblOffset val="100"/>
        <c:noMultiLvlLbl val="0"/>
      </c:catAx>
      <c:valAx>
        <c:axId val="27461866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.00%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b="0" sz="1197" spc="-1" strike="noStrike">
                <a:solidFill>
                  <a:srgbClr val="595959"/>
                </a:solidFill>
                <a:latin typeface="Calibri"/>
              </a:defRPr>
            </a:pPr>
          </a:p>
        </c:txPr>
        <c:crossAx val="96546734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B0D3D17-D25E-4826-BCD3-95F54309595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C576D96-6416-4472-8BBC-7959D021B24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03AF414-AD83-4993-B939-118A82A69D2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2F1CE99-F910-428C-B71B-55CC5237F04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25B0106-3DA1-4982-9510-8C0AF38C5F1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97403B2-859F-418E-A511-CA80A089235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01420C1-9197-40E8-9997-C37EE80658E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A92AF25-44D1-4353-8A0D-5E0EE8A16ED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8F70421-8C45-4E17-9991-0AD2EC4DB4B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5B0B02F-ABC7-4AE1-BC9B-E4D71D87734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F10C810-4867-4083-899E-1CDC85A4E6E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2554A3B-3F6B-4515-A5C1-E5335AF747F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D202D12-26DC-4D15-8333-321727BA2E4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2272668-45AD-442F-ABF9-F4B6E5B1B05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2500031-CEF0-4D61-9A3C-C4774F900EC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A4ABB3F-4224-436A-A6D3-45BEBCF0C3A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5D4C812-2DC7-45B0-A576-525AFBC69FE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1B5076B-0C58-4876-9D23-91AD0F4E8D3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BF7DF0A-40B5-41A6-894B-E817BE02B28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3260B0E-C39F-4383-9593-AA30EDDA0CD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5658F40-055C-4EBC-A4AA-664F97B7E73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54BE1FA-383A-4644-9268-F8AFE5CDC9B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296F6AF-B957-4C50-B651-061C448EF48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14480C6-C56A-43F9-83AB-E5492AB25B3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70ad47"/>
            </a:gs>
          </a:gsLst>
          <a:path path="circle">
            <a:fillToRect l="50000" t="0" r="50000" b="10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9682913-9ECF-4906-B276-F797DEAAC6BA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70ad47"/>
            </a:gs>
          </a:gsLst>
          <a:path path="circle">
            <a:fillToRect l="50000" t="0" r="50000" b="10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68007D6-FD2F-4384-AD1E-10EC7AC5F75C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3.png"/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3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3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3.pn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3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3.png"/><Relationship Id="rId3" Type="http://schemas.openxmlformats.org/officeDocument/2006/relationships/chart" Target="../charts/chart4.xml"/><Relationship Id="rId4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3.png"/><Relationship Id="rId3" Type="http://schemas.openxmlformats.org/officeDocument/2006/relationships/image" Target="../media/image30.png"/><Relationship Id="rId4" Type="http://schemas.openxmlformats.org/officeDocument/2006/relationships/chart" Target="../charts/chart5.xml"/><Relationship Id="rId5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3.png"/><Relationship Id="rId3" Type="http://schemas.openxmlformats.org/officeDocument/2006/relationships/chart" Target="../charts/chart6.xml"/><Relationship Id="rId4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3.png"/><Relationship Id="rId3" Type="http://schemas.openxmlformats.org/officeDocument/2006/relationships/image" Target="../media/image31.png"/><Relationship Id="rId4" Type="http://schemas.openxmlformats.org/officeDocument/2006/relationships/image" Target="../media/image32.tif"/><Relationship Id="rId5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3.png"/><Relationship Id="rId3" Type="http://schemas.openxmlformats.org/officeDocument/2006/relationships/image" Target="../media/image33.jpe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3.png"/><Relationship Id="rId3" Type="http://schemas.openxmlformats.org/officeDocument/2006/relationships/image" Target="../media/image6.wmf"/><Relationship Id="rId4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3.png"/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3"/>
          <p:cNvSpPr/>
          <p:nvPr/>
        </p:nvSpPr>
        <p:spPr>
          <a:xfrm>
            <a:off x="361800" y="2329200"/>
            <a:ext cx="11334240" cy="155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002060"/>
                </a:solidFill>
                <a:latin typeface="Century"/>
              </a:rPr>
              <a:t>ВЫБОРЫ ДЕПУТАТОВ 2024: 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002060"/>
                </a:solidFill>
                <a:latin typeface="Century"/>
              </a:rPr>
              <a:t>АРГУМЕНТЫ И ФАКТЫ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3" name="Рисунок 5" descr=""/>
          <p:cNvPicPr/>
          <p:nvPr/>
        </p:nvPicPr>
        <p:blipFill>
          <a:blip r:embed="rId1"/>
          <a:stretch/>
        </p:blipFill>
        <p:spPr>
          <a:xfrm>
            <a:off x="4998960" y="219600"/>
            <a:ext cx="2193480" cy="1961280"/>
          </a:xfrm>
          <a:prstGeom prst="rect">
            <a:avLst/>
          </a:prstGeom>
          <a:ln w="0">
            <a:noFill/>
          </a:ln>
        </p:spPr>
      </p:pic>
      <p:pic>
        <p:nvPicPr>
          <p:cNvPr id="84" name="Рисунок 9" descr=""/>
          <p:cNvPicPr/>
          <p:nvPr/>
        </p:nvPicPr>
        <p:blipFill>
          <a:blip r:embed="rId2"/>
          <a:stretch/>
        </p:blipFill>
        <p:spPr>
          <a:xfrm>
            <a:off x="2277360" y="4137120"/>
            <a:ext cx="8307000" cy="2500920"/>
          </a:xfrm>
          <a:prstGeom prst="rect">
            <a:avLst/>
          </a:prstGeom>
          <a:ln w="0">
            <a:noFill/>
          </a:ln>
        </p:spPr>
      </p:pic>
      <p:pic>
        <p:nvPicPr>
          <p:cNvPr id="85" name="Рисунок 11" descr=""/>
          <p:cNvPicPr/>
          <p:nvPr/>
        </p:nvPicPr>
        <p:blipFill>
          <a:blip r:embed="rId3"/>
          <a:srcRect l="0" t="31807" r="-166" b="30694"/>
          <a:stretch/>
        </p:blipFill>
        <p:spPr>
          <a:xfrm rot="5400000">
            <a:off x="-1543320" y="1552320"/>
            <a:ext cx="398124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pic>
        <p:nvPicPr>
          <p:cNvPr id="86" name="Рисунок 12" descr=""/>
          <p:cNvPicPr/>
          <p:nvPr/>
        </p:nvPicPr>
        <p:blipFill>
          <a:blip r:embed="rId4"/>
          <a:srcRect l="0" t="31807" r="27870" b="30694"/>
          <a:stretch/>
        </p:blipFill>
        <p:spPr>
          <a:xfrm rot="5400000">
            <a:off x="-986400" y="4968000"/>
            <a:ext cx="286668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</p:spTree>
  </p:cSld>
  <p:transition spd="slow">
    <p:push dir="u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F99E3F0-0C65-4DD0-B0A4-F78ADC23A931}" type="slidenum">
              <a:rPr b="1" lang="ru-RU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6" name="Рисунок 4" descr=""/>
          <p:cNvPicPr/>
          <p:nvPr/>
        </p:nvPicPr>
        <p:blipFill>
          <a:blip r:embed="rId1"/>
          <a:srcRect l="0" t="31807" r="-166" b="30694"/>
          <a:stretch/>
        </p:blipFill>
        <p:spPr>
          <a:xfrm rot="5400000">
            <a:off x="-1543320" y="1552320"/>
            <a:ext cx="398124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pic>
        <p:nvPicPr>
          <p:cNvPr id="227" name="Рисунок 5" descr=""/>
          <p:cNvPicPr/>
          <p:nvPr/>
        </p:nvPicPr>
        <p:blipFill>
          <a:blip r:embed="rId2"/>
          <a:srcRect l="0" t="31807" r="27870" b="30694"/>
          <a:stretch/>
        </p:blipFill>
        <p:spPr>
          <a:xfrm rot="5400000">
            <a:off x="-986400" y="4968000"/>
            <a:ext cx="286668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sp>
        <p:nvSpPr>
          <p:cNvPr id="228" name="Прямоугольник 1"/>
          <p:cNvSpPr/>
          <p:nvPr/>
        </p:nvSpPr>
        <p:spPr>
          <a:xfrm>
            <a:off x="1026720" y="120600"/>
            <a:ext cx="11032920" cy="73296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entury"/>
              </a:rPr>
              <a:t>Палата представителей и Совет Республики избирают постоянные комиссии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Прямоугольник 2"/>
          <p:cNvSpPr/>
          <p:nvPr/>
        </p:nvSpPr>
        <p:spPr>
          <a:xfrm>
            <a:off x="1026720" y="1058040"/>
            <a:ext cx="3605400" cy="70236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ПОСТОЯННАЯ КОМИССИЯ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Прямоугольник 6"/>
          <p:cNvSpPr/>
          <p:nvPr/>
        </p:nvSpPr>
        <p:spPr>
          <a:xfrm>
            <a:off x="5155560" y="1058040"/>
            <a:ext cx="6903720" cy="144324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постоянно действующий орган палат Парламента, избирается из числа депутатов Палаты представителей, членов Совета Республики соответствующей палатой Национального собрания на срок полномочий  палаты в составе председателя, его заместителя и членов постоянных комиссий.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31" name="Соединитель: уступ 8"/>
          <p:cNvCxnSpPr>
            <a:stCxn id="229" idx="3"/>
            <a:endCxn id="230" idx="1"/>
          </p:cNvCxnSpPr>
          <p:nvPr/>
        </p:nvCxnSpPr>
        <p:spPr>
          <a:xfrm>
            <a:off x="4632120" y="1409040"/>
            <a:ext cx="523800" cy="370800"/>
          </a:xfrm>
          <a:prstGeom prst="bentConnector3">
            <a:avLst>
              <a:gd name="adj1" fmla="val 49931"/>
            </a:avLst>
          </a:prstGeom>
          <a:ln>
            <a:solidFill>
              <a:srgbClr val="4472c4"/>
            </a:solidFill>
            <a:tailEnd len="med" type="triangle" w="med"/>
          </a:ln>
        </p:spPr>
      </p:cxnSp>
      <p:cxnSp>
        <p:nvCxnSpPr>
          <p:cNvPr id="232" name="Соединитель: уступ 10"/>
          <p:cNvCxnSpPr/>
          <p:nvPr/>
        </p:nvCxnSpPr>
        <p:spPr>
          <a:xfrm flipH="1" rot="16200000">
            <a:off x="3160080" y="1481760"/>
            <a:ext cx="1668240" cy="2243160"/>
          </a:xfrm>
          <a:prstGeom prst="bentConnector3">
            <a:avLst>
              <a:gd name="adj1" fmla="val 0"/>
            </a:avLst>
          </a:prstGeom>
          <a:ln>
            <a:solidFill>
              <a:srgbClr val="4472c4"/>
            </a:solidFill>
            <a:tailEnd len="med" type="triangle" w="med"/>
          </a:ln>
        </p:spPr>
      </p:cxnSp>
      <p:sp>
        <p:nvSpPr>
          <p:cNvPr id="233" name="Прямоугольник 11"/>
          <p:cNvSpPr/>
          <p:nvPr/>
        </p:nvSpPr>
        <p:spPr>
          <a:xfrm>
            <a:off x="5155560" y="2619000"/>
            <a:ext cx="6903720" cy="144324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Каждый депутат Палаты представителей, член Совета Республики могут входить в состав только одной из постоянных комиссий. Председатели палат Национального собрания и их заместители не могут входить в состав постоянных комиссий.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Прямоугольник 14"/>
          <p:cNvSpPr/>
          <p:nvPr/>
        </p:nvSpPr>
        <p:spPr>
          <a:xfrm>
            <a:off x="1026720" y="4865400"/>
            <a:ext cx="6365880" cy="144324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Комиссии создаются для ведения законопроектной работы, предварительного рассмотрения и подготовки вопросов, относящихся к ведению палат Национального собрания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35" name="Соединитель: уступ 16"/>
          <p:cNvCxnSpPr/>
          <p:nvPr/>
        </p:nvCxnSpPr>
        <p:spPr>
          <a:xfrm flipH="1" rot="16200000">
            <a:off x="319680" y="2497680"/>
            <a:ext cx="3105000" cy="1649520"/>
          </a:xfrm>
          <a:prstGeom prst="bentConnector3">
            <a:avLst>
              <a:gd name="adj1" fmla="val 50000"/>
            </a:avLst>
          </a:prstGeom>
          <a:ln>
            <a:solidFill>
              <a:srgbClr val="4472c4"/>
            </a:solidFill>
            <a:tailEnd len="med" type="triangle" w="med"/>
          </a:ln>
        </p:spPr>
      </p:cxnSp>
      <p:pic>
        <p:nvPicPr>
          <p:cNvPr id="236" name="Рисунок 21" descr=""/>
          <p:cNvPicPr/>
          <p:nvPr/>
        </p:nvPicPr>
        <p:blipFill>
          <a:blip r:embed="rId3"/>
          <a:stretch/>
        </p:blipFill>
        <p:spPr>
          <a:xfrm>
            <a:off x="8607600" y="4299480"/>
            <a:ext cx="2742840" cy="2056320"/>
          </a:xfrm>
          <a:prstGeom prst="rect">
            <a:avLst/>
          </a:prstGeom>
          <a:ln w="0">
            <a:noFill/>
          </a:ln>
        </p:spPr>
      </p:pic>
      <p:pic>
        <p:nvPicPr>
          <p:cNvPr id="237" name="Рисунок 23" descr=""/>
          <p:cNvPicPr/>
          <p:nvPr/>
        </p:nvPicPr>
        <p:blipFill>
          <a:blip r:embed="rId4"/>
          <a:stretch/>
        </p:blipFill>
        <p:spPr>
          <a:xfrm rot="5400000">
            <a:off x="3426840" y="1956600"/>
            <a:ext cx="880560" cy="1293480"/>
          </a:xfrm>
          <a:prstGeom prst="rect">
            <a:avLst/>
          </a:prstGeom>
          <a:ln w="0">
            <a:noFill/>
          </a:ln>
        </p:spPr>
      </p:pic>
      <p:pic>
        <p:nvPicPr>
          <p:cNvPr id="238" name="Рисунок 25" descr=""/>
          <p:cNvPicPr/>
          <p:nvPr/>
        </p:nvPicPr>
        <p:blipFill>
          <a:blip r:embed="rId5"/>
          <a:stretch/>
        </p:blipFill>
        <p:spPr>
          <a:xfrm>
            <a:off x="1026720" y="1722240"/>
            <a:ext cx="1882800" cy="166788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sldNum" idx="1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9C9A8F7-5DD5-4711-AFC5-21E1A3EF3B12}" type="slidenum">
              <a:rPr b="1" lang="ru-RU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40" name="Рисунок 4" descr=""/>
          <p:cNvPicPr/>
          <p:nvPr/>
        </p:nvPicPr>
        <p:blipFill>
          <a:blip r:embed="rId1"/>
          <a:srcRect l="0" t="31807" r="-166" b="30694"/>
          <a:stretch/>
        </p:blipFill>
        <p:spPr>
          <a:xfrm rot="5400000">
            <a:off x="-1543320" y="1552320"/>
            <a:ext cx="398124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pic>
        <p:nvPicPr>
          <p:cNvPr id="241" name="Рисунок 5" descr=""/>
          <p:cNvPicPr/>
          <p:nvPr/>
        </p:nvPicPr>
        <p:blipFill>
          <a:blip r:embed="rId2"/>
          <a:srcRect l="0" t="31807" r="27870" b="30694"/>
          <a:stretch/>
        </p:blipFill>
        <p:spPr>
          <a:xfrm rot="5400000">
            <a:off x="-986400" y="4968000"/>
            <a:ext cx="286668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sp>
        <p:nvSpPr>
          <p:cNvPr id="242" name="Прямоугольник 1"/>
          <p:cNvSpPr/>
          <p:nvPr/>
        </p:nvSpPr>
        <p:spPr>
          <a:xfrm>
            <a:off x="1026720" y="120600"/>
            <a:ext cx="11032920" cy="73296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entury"/>
              </a:rPr>
              <a:t>КОМПЕТЕНЦИЯ И ФОРМЫ ДЕЯТЕЛЬНОСТИ ПАРЛАМЕНТА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Прямоугольник 2"/>
          <p:cNvSpPr/>
          <p:nvPr/>
        </p:nvSpPr>
        <p:spPr>
          <a:xfrm>
            <a:off x="1026720" y="1264680"/>
            <a:ext cx="2691000" cy="4600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СОВЕТ РЕСПУБЛИКИ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Прямоугольник 6"/>
          <p:cNvSpPr/>
          <p:nvPr/>
        </p:nvSpPr>
        <p:spPr>
          <a:xfrm>
            <a:off x="4399560" y="1264680"/>
            <a:ext cx="7659720" cy="4600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одобряет или отклоняет принятые Палатой представителей проекты законов;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Прямоугольник 7"/>
          <p:cNvSpPr/>
          <p:nvPr/>
        </p:nvSpPr>
        <p:spPr>
          <a:xfrm>
            <a:off x="4399560" y="1886040"/>
            <a:ext cx="7659720" cy="140040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дает согласие на назначение Президентом Председателя Конституционного Суда, Председателя и судей Верховного Суда, Председателя Центральной комиссии по выборам и проведению республиканских референдумов, Генерального прокурора, Председателя и членов Правления Национального банка;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Прямоугольник 8"/>
          <p:cNvSpPr/>
          <p:nvPr/>
        </p:nvSpPr>
        <p:spPr>
          <a:xfrm>
            <a:off x="4399560" y="3447360"/>
            <a:ext cx="7659720" cy="88272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избирает шесть судей Конституционного Суда,  а также шесть членов Центральной комиссии Республики Беларусь по выборам и проведению республиканских референдумов;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Прямоугольник 9"/>
          <p:cNvSpPr/>
          <p:nvPr/>
        </p:nvSpPr>
        <p:spPr>
          <a:xfrm>
            <a:off x="4399560" y="4491000"/>
            <a:ext cx="7659720" cy="123660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рассматривает указы Президента о введении чрезвычайного положения, военного положения, полной или частичной мобилизации и не позднее чем в трехдневный срок после их внесения принимает соответствующее решение, рассматривает другие вопросы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48" name="Соединитель: уступ 11"/>
          <p:cNvCxnSpPr>
            <a:stCxn id="243" idx="3"/>
            <a:endCxn id="245" idx="1"/>
          </p:cNvCxnSpPr>
          <p:nvPr/>
        </p:nvCxnSpPr>
        <p:spPr>
          <a:xfrm>
            <a:off x="3717720" y="1494720"/>
            <a:ext cx="682200" cy="1091880"/>
          </a:xfrm>
          <a:prstGeom prst="bentConnector3">
            <a:avLst>
              <a:gd name="adj1" fmla="val 49947"/>
            </a:avLst>
          </a:prstGeom>
          <a:ln>
            <a:solidFill>
              <a:srgbClr val="4472c4"/>
            </a:solidFill>
            <a:tailEnd len="med" type="triangle" w="med"/>
          </a:ln>
        </p:spPr>
      </p:cxnSp>
      <p:cxnSp>
        <p:nvCxnSpPr>
          <p:cNvPr id="249" name="Соединитель: уступ 13"/>
          <p:cNvCxnSpPr>
            <a:stCxn id="243" idx="3"/>
            <a:endCxn id="246" idx="1"/>
          </p:cNvCxnSpPr>
          <p:nvPr/>
        </p:nvCxnSpPr>
        <p:spPr>
          <a:xfrm>
            <a:off x="3717720" y="1494720"/>
            <a:ext cx="682200" cy="2394360"/>
          </a:xfrm>
          <a:prstGeom prst="bentConnector3">
            <a:avLst>
              <a:gd name="adj1" fmla="val 49947"/>
            </a:avLst>
          </a:prstGeom>
          <a:ln>
            <a:solidFill>
              <a:srgbClr val="4472c4"/>
            </a:solidFill>
            <a:tailEnd len="med" type="triangle" w="med"/>
          </a:ln>
        </p:spPr>
      </p:cxnSp>
      <p:cxnSp>
        <p:nvCxnSpPr>
          <p:cNvPr id="250" name="Соединитель: уступ 15"/>
          <p:cNvCxnSpPr>
            <a:stCxn id="243" idx="3"/>
            <a:endCxn id="247" idx="1"/>
          </p:cNvCxnSpPr>
          <p:nvPr/>
        </p:nvCxnSpPr>
        <p:spPr>
          <a:xfrm>
            <a:off x="3717720" y="1494720"/>
            <a:ext cx="682200" cy="3614760"/>
          </a:xfrm>
          <a:prstGeom prst="bentConnector3">
            <a:avLst>
              <a:gd name="adj1" fmla="val 49947"/>
            </a:avLst>
          </a:prstGeom>
          <a:ln>
            <a:solidFill>
              <a:srgbClr val="4472c4"/>
            </a:solidFill>
            <a:tailEnd len="med" type="triangle" w="med"/>
          </a:ln>
        </p:spPr>
      </p:cxnSp>
      <p:cxnSp>
        <p:nvCxnSpPr>
          <p:cNvPr id="251" name="Прямая со стрелкой 17"/>
          <p:cNvCxnSpPr>
            <a:stCxn id="243" idx="3"/>
            <a:endCxn id="244" idx="1"/>
          </p:cNvCxnSpPr>
          <p:nvPr/>
        </p:nvCxnSpPr>
        <p:spPr>
          <a:xfrm>
            <a:off x="3717720" y="1494720"/>
            <a:ext cx="682200" cy="360"/>
          </a:xfrm>
          <a:prstGeom prst="straightConnector1">
            <a:avLst/>
          </a:prstGeom>
          <a:ln>
            <a:solidFill>
              <a:srgbClr val="4472c4"/>
            </a:solidFill>
            <a:tailEnd len="med" type="triangle" w="med"/>
          </a:ln>
        </p:spPr>
      </p:cxnSp>
      <p:pic>
        <p:nvPicPr>
          <p:cNvPr id="252" name="Рисунок 19" descr=""/>
          <p:cNvPicPr/>
          <p:nvPr/>
        </p:nvPicPr>
        <p:blipFill>
          <a:blip r:embed="rId3"/>
          <a:srcRect l="11563" t="0" r="11563" b="0"/>
          <a:stretch/>
        </p:blipFill>
        <p:spPr>
          <a:xfrm>
            <a:off x="1162800" y="1995480"/>
            <a:ext cx="2811960" cy="365796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sldNum" idx="17"/>
          </p:nvPr>
        </p:nvSpPr>
        <p:spPr>
          <a:xfrm>
            <a:off x="8834760" y="64303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60326FF-5C9C-4ACE-BBF5-32A23C4C2EB4}" type="slidenum">
              <a:rPr b="1" lang="ru-RU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4" name="Рисунок 4" descr=""/>
          <p:cNvPicPr/>
          <p:nvPr/>
        </p:nvPicPr>
        <p:blipFill>
          <a:blip r:embed="rId1"/>
          <a:srcRect l="0" t="31807" r="-166" b="30694"/>
          <a:stretch/>
        </p:blipFill>
        <p:spPr>
          <a:xfrm rot="5400000">
            <a:off x="-1543320" y="1552320"/>
            <a:ext cx="398124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pic>
        <p:nvPicPr>
          <p:cNvPr id="255" name="Рисунок 5" descr=""/>
          <p:cNvPicPr/>
          <p:nvPr/>
        </p:nvPicPr>
        <p:blipFill>
          <a:blip r:embed="rId2"/>
          <a:srcRect l="0" t="31807" r="27870" b="30694"/>
          <a:stretch/>
        </p:blipFill>
        <p:spPr>
          <a:xfrm rot="5400000">
            <a:off x="-986400" y="4968000"/>
            <a:ext cx="286668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sp>
        <p:nvSpPr>
          <p:cNvPr id="256" name="Прямоугольник 1"/>
          <p:cNvSpPr/>
          <p:nvPr/>
        </p:nvSpPr>
        <p:spPr>
          <a:xfrm>
            <a:off x="1026720" y="120600"/>
            <a:ext cx="11032920" cy="73296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entury"/>
              </a:rPr>
              <a:t>КОМПЕТЕНЦИЯ И ФОРМЫ ДЕЯТЕЛЬНОСТИ ПАРЛАМЕНТА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Прямоугольник 6"/>
          <p:cNvSpPr/>
          <p:nvPr/>
        </p:nvSpPr>
        <p:spPr>
          <a:xfrm>
            <a:off x="1889280" y="1023120"/>
            <a:ext cx="8413200" cy="4600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Основное направление деятельности парламентариев – принятие законов. 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Прямоугольник 7"/>
          <p:cNvSpPr/>
          <p:nvPr/>
        </p:nvSpPr>
        <p:spPr>
          <a:xfrm>
            <a:off x="1026720" y="1678680"/>
            <a:ext cx="3940560" cy="262404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Ежегодно субъекты права законодательной инициативы вносят свои предложения в Национальный центр законопроектной деятельности при Президенте Республики Беларусь. На их основе создается ежегодный план подготовки законопроектов.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Прямоугольник 8"/>
          <p:cNvSpPr/>
          <p:nvPr/>
        </p:nvSpPr>
        <p:spPr>
          <a:xfrm>
            <a:off x="8118720" y="1678680"/>
            <a:ext cx="3940560" cy="262404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После утверждения Главой государства названного плана для подготовки законопроектов создаются рабочие группы, в которые входят депутаты, сотрудники министерств и ведомств, ученые, юристы, эксперты, представители общественных объединений и организаций.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Прямоугольник 9"/>
          <p:cNvSpPr/>
          <p:nvPr/>
        </p:nvSpPr>
        <p:spPr>
          <a:xfrm>
            <a:off x="5400000" y="1653120"/>
            <a:ext cx="2181960" cy="196992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Разработка проекта закона – длительный и далеко не простой процесс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Прямоугольник 12"/>
          <p:cNvSpPr/>
          <p:nvPr/>
        </p:nvSpPr>
        <p:spPr>
          <a:xfrm>
            <a:off x="1754640" y="4383360"/>
            <a:ext cx="4170600" cy="215532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Для подготовки проекта закона в Палате представителей одна из постоянных комиссий назначается головной. Депутаты из других комиссий также имеют право вносить в документ поправки, отражая интересы своих избирателей. 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Прямоугольник 13"/>
          <p:cNvSpPr/>
          <p:nvPr/>
        </p:nvSpPr>
        <p:spPr>
          <a:xfrm>
            <a:off x="7016760" y="4377240"/>
            <a:ext cx="4170600" cy="21610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Для более качественной подготовки законопроектов депутаты изучают правоприменительную практику, проводят выездные заседания постоянных комиссий, круглые столы, встречи с избирателями, организуют общественное обсуждение законопроектов.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63" name="Соединитель: уступ 15"/>
          <p:cNvCxnSpPr>
            <a:stCxn id="260" idx="2"/>
            <a:endCxn id="261" idx="3"/>
          </p:cNvCxnSpPr>
          <p:nvPr/>
        </p:nvCxnSpPr>
        <p:spPr>
          <a:xfrm rot="5400000">
            <a:off x="5288760" y="4259160"/>
            <a:ext cx="1838160" cy="565920"/>
          </a:xfrm>
          <a:prstGeom prst="bentConnector2">
            <a:avLst/>
          </a:prstGeom>
          <a:ln>
            <a:solidFill>
              <a:srgbClr val="4472c4"/>
            </a:solidFill>
            <a:tailEnd len="med" type="triangle" w="med"/>
          </a:ln>
        </p:spPr>
      </p:cxnSp>
      <p:cxnSp>
        <p:nvCxnSpPr>
          <p:cNvPr id="264" name="Соединитель: уступ 17"/>
          <p:cNvCxnSpPr>
            <a:stCxn id="260" idx="2"/>
            <a:endCxn id="262" idx="1"/>
          </p:cNvCxnSpPr>
          <p:nvPr/>
        </p:nvCxnSpPr>
        <p:spPr>
          <a:xfrm flipH="1" rot="16200000">
            <a:off x="5836320" y="4277160"/>
            <a:ext cx="1834920" cy="526320"/>
          </a:xfrm>
          <a:prstGeom prst="bentConnector2">
            <a:avLst/>
          </a:prstGeom>
          <a:ln>
            <a:solidFill>
              <a:srgbClr val="4472c4"/>
            </a:solidFill>
            <a:tailEnd len="med" type="triangle" w="med"/>
          </a:ln>
        </p:spPr>
      </p:cxnSp>
    </p:spTree>
  </p:cSld>
  <p:transition spd="slow">
    <p:push dir="u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63A790D-5857-43FE-9CB5-62DA7B1CD1B7}" type="slidenum">
              <a:rPr b="1" lang="ru-RU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6" name="Рисунок 4" descr=""/>
          <p:cNvPicPr/>
          <p:nvPr/>
        </p:nvPicPr>
        <p:blipFill>
          <a:blip r:embed="rId1"/>
          <a:srcRect l="0" t="31807" r="-166" b="30694"/>
          <a:stretch/>
        </p:blipFill>
        <p:spPr>
          <a:xfrm rot="5400000">
            <a:off x="-1543320" y="1552320"/>
            <a:ext cx="398124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pic>
        <p:nvPicPr>
          <p:cNvPr id="267" name="Рисунок 5" descr=""/>
          <p:cNvPicPr/>
          <p:nvPr/>
        </p:nvPicPr>
        <p:blipFill>
          <a:blip r:embed="rId2"/>
          <a:srcRect l="0" t="31807" r="27870" b="30694"/>
          <a:stretch/>
        </p:blipFill>
        <p:spPr>
          <a:xfrm rot="5400000">
            <a:off x="-986400" y="4968000"/>
            <a:ext cx="286668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sp>
        <p:nvSpPr>
          <p:cNvPr id="268" name="Прямоугольник 1"/>
          <p:cNvSpPr/>
          <p:nvPr/>
        </p:nvSpPr>
        <p:spPr>
          <a:xfrm>
            <a:off x="1026720" y="120600"/>
            <a:ext cx="11032920" cy="73296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entury"/>
              </a:rPr>
              <a:t>КОМПЕТЕНЦИЯ И ФОРМЫ ДЕЯТЕЛЬНОСТИ ПАРЛАМЕНТА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Прямоугольник 2"/>
          <p:cNvSpPr/>
          <p:nvPr/>
        </p:nvSpPr>
        <p:spPr>
          <a:xfrm>
            <a:off x="1026720" y="1264680"/>
            <a:ext cx="2691000" cy="5896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ПАЛАТА ПРЕДСТАВИТЕЛЕЙ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Прямоугольник 7"/>
          <p:cNvSpPr/>
          <p:nvPr/>
        </p:nvSpPr>
        <p:spPr>
          <a:xfrm>
            <a:off x="4399560" y="1264680"/>
            <a:ext cx="7659720" cy="5896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проект закона, как правило, рассматривается дважды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Прямоугольник 8"/>
          <p:cNvSpPr/>
          <p:nvPr/>
        </p:nvSpPr>
        <p:spPr>
          <a:xfrm>
            <a:off x="4399560" y="2005200"/>
            <a:ext cx="2665080" cy="103104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Century"/>
              </a:rPr>
              <a:t>в первом чтении обсуждаются концепция и целесообразность принятия законопроекта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Прямоугольник 9"/>
          <p:cNvSpPr/>
          <p:nvPr/>
        </p:nvSpPr>
        <p:spPr>
          <a:xfrm>
            <a:off x="7244640" y="1999440"/>
            <a:ext cx="2742840" cy="103284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Century"/>
              </a:rPr>
              <a:t>документ дорабатывается головной комиссией с учетом поступивших поправок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Прямоугольник 10"/>
          <p:cNvSpPr/>
          <p:nvPr/>
        </p:nvSpPr>
        <p:spPr>
          <a:xfrm>
            <a:off x="10167840" y="1999440"/>
            <a:ext cx="1891800" cy="103104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Century"/>
              </a:rPr>
              <a:t>выносится на обсуждения для принятия во втором чтении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74" name="Прямая со стрелкой 12"/>
          <p:cNvCxnSpPr>
            <a:stCxn id="270" idx="2"/>
            <a:endCxn id="271" idx="0"/>
          </p:cNvCxnSpPr>
          <p:nvPr/>
        </p:nvCxnSpPr>
        <p:spPr>
          <a:xfrm flipH="1">
            <a:off x="5731920" y="1854360"/>
            <a:ext cx="2497680" cy="151200"/>
          </a:xfrm>
          <a:prstGeom prst="straightConnector1">
            <a:avLst/>
          </a:prstGeom>
          <a:ln>
            <a:solidFill>
              <a:srgbClr val="4472c4"/>
            </a:solidFill>
            <a:tailEnd len="med" type="triangle" w="med"/>
          </a:ln>
        </p:spPr>
      </p:cxnSp>
      <p:cxnSp>
        <p:nvCxnSpPr>
          <p:cNvPr id="275" name="Прямая со стрелкой 14"/>
          <p:cNvCxnSpPr>
            <a:stCxn id="271" idx="3"/>
            <a:endCxn id="272" idx="1"/>
          </p:cNvCxnSpPr>
          <p:nvPr/>
        </p:nvCxnSpPr>
        <p:spPr>
          <a:xfrm flipV="1">
            <a:off x="7064640" y="2515680"/>
            <a:ext cx="180360" cy="5400"/>
          </a:xfrm>
          <a:prstGeom prst="straightConnector1">
            <a:avLst/>
          </a:prstGeom>
          <a:ln>
            <a:solidFill>
              <a:srgbClr val="4472c4"/>
            </a:solidFill>
            <a:tailEnd len="med" type="triangle" w="med"/>
          </a:ln>
        </p:spPr>
      </p:cxnSp>
      <p:cxnSp>
        <p:nvCxnSpPr>
          <p:cNvPr id="276" name="Прямая со стрелкой 15"/>
          <p:cNvCxnSpPr/>
          <p:nvPr/>
        </p:nvCxnSpPr>
        <p:spPr>
          <a:xfrm flipV="1">
            <a:off x="9987840" y="2532240"/>
            <a:ext cx="180000" cy="5040"/>
          </a:xfrm>
          <a:prstGeom prst="straightConnector1">
            <a:avLst/>
          </a:prstGeom>
          <a:ln>
            <a:solidFill>
              <a:srgbClr val="4472c4"/>
            </a:solidFill>
            <a:tailEnd len="med" type="triangle" w="med"/>
          </a:ln>
        </p:spPr>
      </p:cxnSp>
      <p:sp>
        <p:nvSpPr>
          <p:cNvPr id="277" name="Прямоугольник 16"/>
          <p:cNvSpPr/>
          <p:nvPr/>
        </p:nvSpPr>
        <p:spPr>
          <a:xfrm>
            <a:off x="4399560" y="3134160"/>
            <a:ext cx="7659720" cy="5896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после голосования законопроект направляется в Совет Республики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Прямоугольник 17"/>
          <p:cNvSpPr/>
          <p:nvPr/>
        </p:nvSpPr>
        <p:spPr>
          <a:xfrm>
            <a:off x="4399560" y="3825360"/>
            <a:ext cx="7659720" cy="81180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когда закон принят обеими палатами Парламента, он направляется Главе государства, который подписывает его, после чего закон подлежит опубликованию и вступает в силу.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Прямоугольник 18"/>
          <p:cNvSpPr/>
          <p:nvPr/>
        </p:nvSpPr>
        <p:spPr>
          <a:xfrm>
            <a:off x="4399560" y="4781160"/>
            <a:ext cx="7659720" cy="157500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Президент вправе возвратить закон в Палату представителей со своими возражениями. Если парламентарии согласны с возражениями, они дорабатывают проект закона, если нет – могут проголосовать за свое решение двумя третями голосов от полного состава каждой из палат и преодолеть тем самым возражения Главы государства.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80" name="Соединитель: уступ 20"/>
          <p:cNvCxnSpPr>
            <a:stCxn id="269" idx="3"/>
            <a:endCxn id="277" idx="1"/>
          </p:cNvCxnSpPr>
          <p:nvPr/>
        </p:nvCxnSpPr>
        <p:spPr>
          <a:xfrm>
            <a:off x="3717720" y="1559520"/>
            <a:ext cx="682200" cy="1869840"/>
          </a:xfrm>
          <a:prstGeom prst="bentConnector3">
            <a:avLst>
              <a:gd name="adj1" fmla="val 49947"/>
            </a:avLst>
          </a:prstGeom>
          <a:ln>
            <a:solidFill>
              <a:srgbClr val="4472c4"/>
            </a:solidFill>
            <a:tailEnd len="med" type="triangle" w="med"/>
          </a:ln>
        </p:spPr>
      </p:cxnSp>
      <p:cxnSp>
        <p:nvCxnSpPr>
          <p:cNvPr id="281" name="Соединитель: уступ 22"/>
          <p:cNvCxnSpPr>
            <a:stCxn id="269" idx="3"/>
            <a:endCxn id="278" idx="1"/>
          </p:cNvCxnSpPr>
          <p:nvPr/>
        </p:nvCxnSpPr>
        <p:spPr>
          <a:xfrm>
            <a:off x="3717720" y="1559520"/>
            <a:ext cx="682200" cy="2671920"/>
          </a:xfrm>
          <a:prstGeom prst="bentConnector3">
            <a:avLst>
              <a:gd name="adj1" fmla="val 49947"/>
            </a:avLst>
          </a:prstGeom>
          <a:ln>
            <a:solidFill>
              <a:srgbClr val="4472c4"/>
            </a:solidFill>
            <a:tailEnd len="med" type="triangle" w="med"/>
          </a:ln>
        </p:spPr>
      </p:cxnSp>
      <p:cxnSp>
        <p:nvCxnSpPr>
          <p:cNvPr id="282" name="Соединитель: уступ 24"/>
          <p:cNvCxnSpPr>
            <a:stCxn id="269" idx="3"/>
            <a:endCxn id="279" idx="1"/>
          </p:cNvCxnSpPr>
          <p:nvPr/>
        </p:nvCxnSpPr>
        <p:spPr>
          <a:xfrm>
            <a:off x="3717720" y="1559520"/>
            <a:ext cx="682200" cy="4009320"/>
          </a:xfrm>
          <a:prstGeom prst="bentConnector3">
            <a:avLst>
              <a:gd name="adj1" fmla="val 49947"/>
            </a:avLst>
          </a:prstGeom>
          <a:ln>
            <a:solidFill>
              <a:srgbClr val="4472c4"/>
            </a:solidFill>
            <a:tailEnd len="med" type="triangle" w="med"/>
          </a:ln>
        </p:spPr>
      </p:cxnSp>
      <p:cxnSp>
        <p:nvCxnSpPr>
          <p:cNvPr id="283" name="Прямая со стрелкой 26"/>
          <p:cNvCxnSpPr>
            <a:stCxn id="269" idx="3"/>
            <a:endCxn id="270" idx="1"/>
          </p:cNvCxnSpPr>
          <p:nvPr/>
        </p:nvCxnSpPr>
        <p:spPr>
          <a:xfrm>
            <a:off x="3717720" y="1559520"/>
            <a:ext cx="682200" cy="360"/>
          </a:xfrm>
          <a:prstGeom prst="straightConnector1">
            <a:avLst/>
          </a:prstGeom>
          <a:ln>
            <a:solidFill>
              <a:srgbClr val="4472c4"/>
            </a:solidFill>
            <a:tailEnd len="med" type="triangle" w="med"/>
          </a:ln>
        </p:spPr>
      </p:cxnSp>
      <p:sp>
        <p:nvSpPr>
          <p:cNvPr id="284" name="Прямоугольник 27"/>
          <p:cNvSpPr/>
          <p:nvPr/>
        </p:nvSpPr>
        <p:spPr>
          <a:xfrm>
            <a:off x="1026720" y="2346840"/>
            <a:ext cx="2691000" cy="229032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дает согласие Президенту на назначение Премьер-министра и одобрение Палатой представителей программы деятельности Правительства.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85" name="Прямая со стрелкой 29"/>
          <p:cNvCxnSpPr>
            <a:stCxn id="269" idx="2"/>
            <a:endCxn id="284" idx="0"/>
          </p:cNvCxnSpPr>
          <p:nvPr/>
        </p:nvCxnSpPr>
        <p:spPr>
          <a:xfrm>
            <a:off x="2372040" y="1854360"/>
            <a:ext cx="360" cy="492840"/>
          </a:xfrm>
          <a:prstGeom prst="straightConnector1">
            <a:avLst/>
          </a:prstGeom>
          <a:ln>
            <a:solidFill>
              <a:srgbClr val="4472c4"/>
            </a:solidFill>
            <a:tailEnd len="med" type="triangle" w="med"/>
          </a:ln>
        </p:spPr>
      </p:cxnSp>
    </p:spTree>
  </p:cSld>
  <p:transition spd="slow">
    <p:push dir="u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sldNum" idx="1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8A312CB-C14B-4AA8-8F64-20F42AA1D725}" type="slidenum">
              <a:rPr b="1" lang="ru-RU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87" name="Рисунок 4" descr=""/>
          <p:cNvPicPr/>
          <p:nvPr/>
        </p:nvPicPr>
        <p:blipFill>
          <a:blip r:embed="rId1"/>
          <a:srcRect l="0" t="31807" r="-166" b="30694"/>
          <a:stretch/>
        </p:blipFill>
        <p:spPr>
          <a:xfrm rot="5400000">
            <a:off x="-1543320" y="1552320"/>
            <a:ext cx="398124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pic>
        <p:nvPicPr>
          <p:cNvPr id="288" name="Рисунок 5" descr=""/>
          <p:cNvPicPr/>
          <p:nvPr/>
        </p:nvPicPr>
        <p:blipFill>
          <a:blip r:embed="rId2"/>
          <a:srcRect l="0" t="31807" r="27870" b="30694"/>
          <a:stretch/>
        </p:blipFill>
        <p:spPr>
          <a:xfrm rot="5400000">
            <a:off x="-986400" y="4968000"/>
            <a:ext cx="286668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sp>
        <p:nvSpPr>
          <p:cNvPr id="289" name="Прямоугольник 1"/>
          <p:cNvSpPr/>
          <p:nvPr/>
        </p:nvSpPr>
        <p:spPr>
          <a:xfrm>
            <a:off x="1026720" y="120600"/>
            <a:ext cx="11032920" cy="73296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entury"/>
              </a:rPr>
              <a:t>КОМПЕТЕНЦИЯ И ФОРМЫ ДЕЯТЕЛЬНОСТИ ПАРЛАМЕНТА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Прямоугольник 2"/>
          <p:cNvSpPr/>
          <p:nvPr/>
        </p:nvSpPr>
        <p:spPr>
          <a:xfrm>
            <a:off x="2712960" y="1131840"/>
            <a:ext cx="7659720" cy="13348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Оперативный контроль за деятельностью Правительства осуществляется посредством проведения совместных заседаний палат Парламента для вопросов депутатов Палаты представителей и членов Совета Республики и ответов Правительства. 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Прямоугольник 6"/>
          <p:cNvSpPr/>
          <p:nvPr/>
        </p:nvSpPr>
        <p:spPr>
          <a:xfrm>
            <a:off x="1026720" y="2660760"/>
            <a:ext cx="2691000" cy="7678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вопросы формируются по итогам 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Прямоугольник 7"/>
          <p:cNvSpPr/>
          <p:nvPr/>
        </p:nvSpPr>
        <p:spPr>
          <a:xfrm>
            <a:off x="4543200" y="2660760"/>
            <a:ext cx="5829480" cy="7678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проведения мониторинга правоприменительной практики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Прямоугольник 8"/>
          <p:cNvSpPr/>
          <p:nvPr/>
        </p:nvSpPr>
        <p:spPr>
          <a:xfrm>
            <a:off x="4543200" y="3546720"/>
            <a:ext cx="5829480" cy="7678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реализации программы международного сотрудничества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Прямоугольник 9"/>
          <p:cNvSpPr/>
          <p:nvPr/>
        </p:nvSpPr>
        <p:spPr>
          <a:xfrm>
            <a:off x="4543200" y="4432680"/>
            <a:ext cx="5829480" cy="7678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работы в избирательных округах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Прямоугольник 10"/>
          <p:cNvSpPr/>
          <p:nvPr/>
        </p:nvSpPr>
        <p:spPr>
          <a:xfrm>
            <a:off x="4543200" y="5318640"/>
            <a:ext cx="5829480" cy="7678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анализа проблем, поднимаемых в обращениях граждан и юридических лиц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96" name="Соединитель: уступ 12"/>
          <p:cNvCxnSpPr>
            <a:stCxn id="291" idx="3"/>
            <a:endCxn id="293" idx="1"/>
          </p:cNvCxnSpPr>
          <p:nvPr/>
        </p:nvCxnSpPr>
        <p:spPr>
          <a:xfrm>
            <a:off x="3717720" y="3044520"/>
            <a:ext cx="825840" cy="886320"/>
          </a:xfrm>
          <a:prstGeom prst="bentConnector3">
            <a:avLst>
              <a:gd name="adj1" fmla="val 49978"/>
            </a:avLst>
          </a:prstGeom>
          <a:ln>
            <a:solidFill>
              <a:srgbClr val="4472c4"/>
            </a:solidFill>
            <a:tailEnd len="med" type="triangle" w="med"/>
          </a:ln>
        </p:spPr>
      </p:cxnSp>
      <p:cxnSp>
        <p:nvCxnSpPr>
          <p:cNvPr id="297" name="Соединитель: уступ 14"/>
          <p:cNvCxnSpPr>
            <a:stCxn id="291" idx="3"/>
            <a:endCxn id="294" idx="1"/>
          </p:cNvCxnSpPr>
          <p:nvPr/>
        </p:nvCxnSpPr>
        <p:spPr>
          <a:xfrm>
            <a:off x="3717720" y="3044520"/>
            <a:ext cx="825840" cy="1772280"/>
          </a:xfrm>
          <a:prstGeom prst="bentConnector3">
            <a:avLst>
              <a:gd name="adj1" fmla="val 49978"/>
            </a:avLst>
          </a:prstGeom>
          <a:ln>
            <a:solidFill>
              <a:srgbClr val="4472c4"/>
            </a:solidFill>
            <a:tailEnd len="med" type="triangle" w="med"/>
          </a:ln>
        </p:spPr>
      </p:cxnSp>
      <p:cxnSp>
        <p:nvCxnSpPr>
          <p:cNvPr id="298" name="Соединитель: уступ 16"/>
          <p:cNvCxnSpPr>
            <a:stCxn id="291" idx="3"/>
            <a:endCxn id="295" idx="1"/>
          </p:cNvCxnSpPr>
          <p:nvPr/>
        </p:nvCxnSpPr>
        <p:spPr>
          <a:xfrm>
            <a:off x="3717720" y="3044520"/>
            <a:ext cx="825840" cy="2658240"/>
          </a:xfrm>
          <a:prstGeom prst="bentConnector3">
            <a:avLst>
              <a:gd name="adj1" fmla="val 49978"/>
            </a:avLst>
          </a:prstGeom>
          <a:ln>
            <a:solidFill>
              <a:srgbClr val="4472c4"/>
            </a:solidFill>
            <a:tailEnd len="med" type="triangle" w="med"/>
          </a:ln>
        </p:spPr>
      </p:cxnSp>
      <p:cxnSp>
        <p:nvCxnSpPr>
          <p:cNvPr id="299" name="Прямая со стрелкой 18"/>
          <p:cNvCxnSpPr>
            <a:stCxn id="291" idx="3"/>
            <a:endCxn id="292" idx="1"/>
          </p:cNvCxnSpPr>
          <p:nvPr/>
        </p:nvCxnSpPr>
        <p:spPr>
          <a:xfrm>
            <a:off x="3717720" y="3044520"/>
            <a:ext cx="825840" cy="360"/>
          </a:xfrm>
          <a:prstGeom prst="straightConnector1">
            <a:avLst/>
          </a:prstGeom>
          <a:ln>
            <a:solidFill>
              <a:srgbClr val="4472c4"/>
            </a:solidFill>
            <a:tailEnd len="med" type="triangle" w="med"/>
          </a:ln>
        </p:spPr>
      </p:cxnSp>
      <p:pic>
        <p:nvPicPr>
          <p:cNvPr id="300" name="Рисунок 20" descr="Контрольный список со сплошной заливкой"/>
          <p:cNvPicPr/>
          <p:nvPr/>
        </p:nvPicPr>
        <p:blipFill>
          <a:blip r:embed="rId3"/>
          <a:stretch/>
        </p:blipFill>
        <p:spPr>
          <a:xfrm>
            <a:off x="1276560" y="3720960"/>
            <a:ext cx="2191320" cy="219132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CCE6DEC-4D71-4A9D-BDAC-359FD64B9D10}" type="slidenum">
              <a:rPr b="1" lang="ru-RU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2" name="Рисунок 4" descr=""/>
          <p:cNvPicPr/>
          <p:nvPr/>
        </p:nvPicPr>
        <p:blipFill>
          <a:blip r:embed="rId1"/>
          <a:srcRect l="0" t="31807" r="-166" b="30694"/>
          <a:stretch/>
        </p:blipFill>
        <p:spPr>
          <a:xfrm rot="5400000">
            <a:off x="-1543320" y="1552320"/>
            <a:ext cx="398124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pic>
        <p:nvPicPr>
          <p:cNvPr id="303" name="Рисунок 5" descr=""/>
          <p:cNvPicPr/>
          <p:nvPr/>
        </p:nvPicPr>
        <p:blipFill>
          <a:blip r:embed="rId2"/>
          <a:srcRect l="0" t="31807" r="27870" b="30694"/>
          <a:stretch/>
        </p:blipFill>
        <p:spPr>
          <a:xfrm rot="5400000">
            <a:off x="-986400" y="4968000"/>
            <a:ext cx="286668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sp>
        <p:nvSpPr>
          <p:cNvPr id="304" name="Прямоугольник 1"/>
          <p:cNvSpPr/>
          <p:nvPr/>
        </p:nvSpPr>
        <p:spPr>
          <a:xfrm>
            <a:off x="1026720" y="120600"/>
            <a:ext cx="11032920" cy="73296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entury"/>
              </a:rPr>
              <a:t>КОМПЕТЕНЦИЯ И ФОРМЫ ДЕЯТЕЛЬНОСТИ ПАРЛАМЕНТА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Прямоугольник 2"/>
          <p:cNvSpPr/>
          <p:nvPr/>
        </p:nvSpPr>
        <p:spPr>
          <a:xfrm>
            <a:off x="1026720" y="1106280"/>
            <a:ext cx="11032920" cy="11620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реализация парламентариями своих контрольных полномочий способствует конструктивному </a:t>
            </a:r>
            <a:br>
              <a:rPr sz="1700"/>
            </a:b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и эффективному сотрудничеству Парламента с исполнительной властью, созданию условий для слаженной совместной работы всех государственных органов по претворению в жизнь выработанного Главой государства и поддержанного народом политического курса страны.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Прямоугольник 6"/>
          <p:cNvSpPr/>
          <p:nvPr/>
        </p:nvSpPr>
        <p:spPr>
          <a:xfrm>
            <a:off x="1026720" y="2445120"/>
            <a:ext cx="2216520" cy="7678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парламентские слушания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Прямоугольник 7"/>
          <p:cNvSpPr/>
          <p:nvPr/>
        </p:nvSpPr>
        <p:spPr>
          <a:xfrm>
            <a:off x="3741120" y="2445120"/>
            <a:ext cx="8318520" cy="7678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позволяют глубже проанализировать проблемы, дать импульс развитию экономики и социально-культурной сферы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Стрелка: вправо 8"/>
          <p:cNvSpPr/>
          <p:nvPr/>
        </p:nvSpPr>
        <p:spPr>
          <a:xfrm>
            <a:off x="3243600" y="2725920"/>
            <a:ext cx="497160" cy="241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09" name="Прямоугольник 9"/>
          <p:cNvSpPr/>
          <p:nvPr/>
        </p:nvSpPr>
        <p:spPr>
          <a:xfrm>
            <a:off x="1026720" y="3389760"/>
            <a:ext cx="2216520" cy="170820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Совет по взаимодействию органов местного самоуправления при Совете Республики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Прямоугольник 10"/>
          <p:cNvSpPr/>
          <p:nvPr/>
        </p:nvSpPr>
        <p:spPr>
          <a:xfrm>
            <a:off x="3741120" y="3389760"/>
            <a:ext cx="8318520" cy="5914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встречаются с руководителями местных представительных органов при посещении регионов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Стрелка: вправо 11"/>
          <p:cNvSpPr/>
          <p:nvPr/>
        </p:nvSpPr>
        <p:spPr>
          <a:xfrm>
            <a:off x="3243600" y="3564720"/>
            <a:ext cx="497160" cy="241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12" name="Прямоугольник 12"/>
          <p:cNvSpPr/>
          <p:nvPr/>
        </p:nvSpPr>
        <p:spPr>
          <a:xfrm>
            <a:off x="3741120" y="4075920"/>
            <a:ext cx="8318520" cy="5914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участвуют в работе сессий местных Советов, заседаниях президиумов и других мероприятиях, организуемых органами местного самоуправления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Стрелка: вправо 13"/>
          <p:cNvSpPr/>
          <p:nvPr/>
        </p:nvSpPr>
        <p:spPr>
          <a:xfrm>
            <a:off x="3243600" y="4264920"/>
            <a:ext cx="497160" cy="241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14" name="Прямоугольник 14"/>
          <p:cNvSpPr/>
          <p:nvPr/>
        </p:nvSpPr>
        <p:spPr>
          <a:xfrm>
            <a:off x="3741120" y="4790160"/>
            <a:ext cx="2527560" cy="30744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ВОПРОСЫ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Стрелка: вправо 15"/>
          <p:cNvSpPr/>
          <p:nvPr/>
        </p:nvSpPr>
        <p:spPr>
          <a:xfrm>
            <a:off x="3243600" y="4822920"/>
            <a:ext cx="497160" cy="241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16" name="Прямоугольник 16"/>
          <p:cNvSpPr/>
          <p:nvPr/>
        </p:nvSpPr>
        <p:spPr>
          <a:xfrm>
            <a:off x="1026720" y="5304240"/>
            <a:ext cx="2554560" cy="151020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создание благоприятных условий для развития предпринимательской деятельности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Прямоугольник 17"/>
          <p:cNvSpPr/>
          <p:nvPr/>
        </p:nvSpPr>
        <p:spPr>
          <a:xfrm>
            <a:off x="3714120" y="5304240"/>
            <a:ext cx="2554560" cy="151020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вовлечение в хозяйственный оборот неиспользуемого и неэффективно используемого имущества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Прямоугольник 18"/>
          <p:cNvSpPr/>
          <p:nvPr/>
        </p:nvSpPr>
        <p:spPr>
          <a:xfrm>
            <a:off x="6401520" y="5304240"/>
            <a:ext cx="2554560" cy="151020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благоустройство населенных пунктов и наведение порядка на земле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Прямоугольник 19"/>
          <p:cNvSpPr/>
          <p:nvPr/>
        </p:nvSpPr>
        <p:spPr>
          <a:xfrm>
            <a:off x="9088920" y="5304240"/>
            <a:ext cx="2554560" cy="151020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подготовка </a:t>
            </a:r>
            <a:br>
              <a:rPr sz="1700"/>
            </a:b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и закрепление кадров в сельской местности и др.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20" name="Прямая со стрелкой 21"/>
          <p:cNvCxnSpPr>
            <a:stCxn id="314" idx="2"/>
            <a:endCxn id="316" idx="0"/>
          </p:cNvCxnSpPr>
          <p:nvPr/>
        </p:nvCxnSpPr>
        <p:spPr>
          <a:xfrm flipH="1">
            <a:off x="2304000" y="5097600"/>
            <a:ext cx="2701080" cy="207000"/>
          </a:xfrm>
          <a:prstGeom prst="straightConnector1">
            <a:avLst/>
          </a:prstGeom>
          <a:ln>
            <a:solidFill>
              <a:srgbClr val="4472c4"/>
            </a:solidFill>
            <a:tailEnd len="med" type="triangle" w="med"/>
          </a:ln>
        </p:spPr>
      </p:cxnSp>
      <p:cxnSp>
        <p:nvCxnSpPr>
          <p:cNvPr id="321" name="Прямая со стрелкой 23"/>
          <p:cNvCxnSpPr>
            <a:stCxn id="314" idx="2"/>
            <a:endCxn id="317" idx="0"/>
          </p:cNvCxnSpPr>
          <p:nvPr/>
        </p:nvCxnSpPr>
        <p:spPr>
          <a:xfrm flipH="1">
            <a:off x="4991400" y="5097600"/>
            <a:ext cx="13680" cy="207000"/>
          </a:xfrm>
          <a:prstGeom prst="straightConnector1">
            <a:avLst/>
          </a:prstGeom>
          <a:ln>
            <a:solidFill>
              <a:srgbClr val="4472c4"/>
            </a:solidFill>
            <a:tailEnd len="med" type="triangle" w="med"/>
          </a:ln>
        </p:spPr>
      </p:cxnSp>
      <p:cxnSp>
        <p:nvCxnSpPr>
          <p:cNvPr id="322" name="Прямая со стрелкой 25"/>
          <p:cNvCxnSpPr>
            <a:stCxn id="314" idx="2"/>
            <a:endCxn id="318" idx="0"/>
          </p:cNvCxnSpPr>
          <p:nvPr/>
        </p:nvCxnSpPr>
        <p:spPr>
          <a:xfrm>
            <a:off x="5004720" y="5097600"/>
            <a:ext cx="2674440" cy="207000"/>
          </a:xfrm>
          <a:prstGeom prst="straightConnector1">
            <a:avLst/>
          </a:prstGeom>
          <a:ln>
            <a:solidFill>
              <a:srgbClr val="4472c4"/>
            </a:solidFill>
            <a:tailEnd len="med" type="triangle" w="med"/>
          </a:ln>
        </p:spPr>
      </p:cxnSp>
      <p:cxnSp>
        <p:nvCxnSpPr>
          <p:cNvPr id="323" name="Прямая со стрелкой 27"/>
          <p:cNvCxnSpPr>
            <a:stCxn id="314" idx="2"/>
            <a:endCxn id="319" idx="0"/>
          </p:cNvCxnSpPr>
          <p:nvPr/>
        </p:nvCxnSpPr>
        <p:spPr>
          <a:xfrm>
            <a:off x="5004720" y="5097600"/>
            <a:ext cx="5361840" cy="207000"/>
          </a:xfrm>
          <a:prstGeom prst="straightConnector1">
            <a:avLst/>
          </a:prstGeom>
          <a:ln>
            <a:solidFill>
              <a:srgbClr val="4472c4"/>
            </a:solidFill>
            <a:tailEnd len="med" type="triangle" w="med"/>
          </a:ln>
        </p:spPr>
      </p:cxnSp>
    </p:spTree>
  </p:cSld>
  <p:transition spd="slow">
    <p:push dir="u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0424F26-25FD-4DC1-A19D-932648E5D1E1}" type="slidenum">
              <a:rPr b="1" lang="ru-RU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25" name="Рисунок 4" descr=""/>
          <p:cNvPicPr/>
          <p:nvPr/>
        </p:nvPicPr>
        <p:blipFill>
          <a:blip r:embed="rId1"/>
          <a:srcRect l="0" t="31807" r="-166" b="30694"/>
          <a:stretch/>
        </p:blipFill>
        <p:spPr>
          <a:xfrm rot="5400000">
            <a:off x="-1543320" y="1552320"/>
            <a:ext cx="398124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pic>
        <p:nvPicPr>
          <p:cNvPr id="326" name="Рисунок 5" descr=""/>
          <p:cNvPicPr/>
          <p:nvPr/>
        </p:nvPicPr>
        <p:blipFill>
          <a:blip r:embed="rId2"/>
          <a:srcRect l="0" t="31807" r="27870" b="30694"/>
          <a:stretch/>
        </p:blipFill>
        <p:spPr>
          <a:xfrm rot="5400000">
            <a:off x="-986400" y="4968000"/>
            <a:ext cx="286668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sp>
        <p:nvSpPr>
          <p:cNvPr id="327" name="Прямоугольник 1"/>
          <p:cNvSpPr/>
          <p:nvPr/>
        </p:nvSpPr>
        <p:spPr>
          <a:xfrm>
            <a:off x="1026720" y="120600"/>
            <a:ext cx="11032920" cy="73296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entury"/>
              </a:rPr>
              <a:t>КОМПЕТЕНЦИЯ И ФОРМЫ ДЕЯТЕЛЬНОСТИ ПАРЛАМЕНТА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Прямоугольник 2"/>
          <p:cNvSpPr/>
          <p:nvPr/>
        </p:nvSpPr>
        <p:spPr>
          <a:xfrm>
            <a:off x="1026720" y="1125360"/>
            <a:ext cx="2691000" cy="7678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депутатские группы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Прямоугольник 6"/>
          <p:cNvSpPr/>
          <p:nvPr/>
        </p:nvSpPr>
        <p:spPr>
          <a:xfrm>
            <a:off x="4198320" y="1125360"/>
            <a:ext cx="7861320" cy="7678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посещают трудовые коллективы, изучают положение дел на предприятиях, проводят встречи с работниками, личные приемы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Стрелка: вправо 7"/>
          <p:cNvSpPr/>
          <p:nvPr/>
        </p:nvSpPr>
        <p:spPr>
          <a:xfrm>
            <a:off x="3718080" y="1371240"/>
            <a:ext cx="479880" cy="2757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331" name="Рисунок 8" descr=""/>
          <p:cNvPicPr/>
          <p:nvPr/>
        </p:nvPicPr>
        <p:blipFill>
          <a:blip r:embed="rId3"/>
          <a:stretch/>
        </p:blipFill>
        <p:spPr>
          <a:xfrm>
            <a:off x="1026360" y="1893600"/>
            <a:ext cx="509040" cy="1708560"/>
          </a:xfrm>
          <a:prstGeom prst="rect">
            <a:avLst/>
          </a:prstGeom>
          <a:ln w="0">
            <a:noFill/>
          </a:ln>
        </p:spPr>
      </p:pic>
      <p:sp>
        <p:nvSpPr>
          <p:cNvPr id="332" name="Прямоугольник 9"/>
          <p:cNvSpPr/>
          <p:nvPr/>
        </p:nvSpPr>
        <p:spPr>
          <a:xfrm>
            <a:off x="1535400" y="2026800"/>
            <a:ext cx="10523880" cy="7678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Главной задачей парламентариев является обеспечение прав, свобод и законных интересов избирателей. 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Прямоугольник 10"/>
          <p:cNvSpPr/>
          <p:nvPr/>
        </p:nvSpPr>
        <p:spPr>
          <a:xfrm>
            <a:off x="1535400" y="2834280"/>
            <a:ext cx="10523880" cy="7678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Депутаты Палаты представителей ежемесячно для работы в избирательных округах отводят не менее трети своего рабочего времени.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Прямоугольник 11"/>
          <p:cNvSpPr/>
          <p:nvPr/>
        </p:nvSpPr>
        <p:spPr>
          <a:xfrm>
            <a:off x="1026360" y="3753000"/>
            <a:ext cx="2688480" cy="47376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задача депутатов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Прямоугольник 12"/>
          <p:cNvSpPr/>
          <p:nvPr/>
        </p:nvSpPr>
        <p:spPr>
          <a:xfrm>
            <a:off x="4198320" y="3753000"/>
            <a:ext cx="7861320" cy="8938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поддержание и развитие общественно-политического диалога в целях сохранения народного единства, социальной солидарности, повышения правовой, экономической и политической культуры населения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36" name="Прямая со стрелкой 15"/>
          <p:cNvCxnSpPr>
            <a:stCxn id="334" idx="3"/>
            <a:endCxn id="335" idx="1"/>
          </p:cNvCxnSpPr>
          <p:nvPr/>
        </p:nvCxnSpPr>
        <p:spPr>
          <a:xfrm>
            <a:off x="3714840" y="3989880"/>
            <a:ext cx="483480" cy="210600"/>
          </a:xfrm>
          <a:prstGeom prst="straightConnector1">
            <a:avLst/>
          </a:prstGeom>
          <a:ln>
            <a:solidFill>
              <a:srgbClr val="4472c4"/>
            </a:solidFill>
            <a:tailEnd len="med" type="triangle" w="med"/>
          </a:ln>
        </p:spPr>
      </p:cxnSp>
      <p:sp>
        <p:nvSpPr>
          <p:cNvPr id="337" name="Прямоугольник 16"/>
          <p:cNvSpPr/>
          <p:nvPr/>
        </p:nvSpPr>
        <p:spPr>
          <a:xfrm>
            <a:off x="3243600" y="4842720"/>
            <a:ext cx="8815680" cy="8938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не реже одного раза в год, парламентарии отчитываются перед избирателями округа о проделанной работе, ходе выполнения предвыборных программ, текущей деятельности Палаты представителей.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38" name="Прямая со стрелкой 18"/>
          <p:cNvCxnSpPr>
            <a:stCxn id="334" idx="2"/>
          </p:cNvCxnSpPr>
          <p:nvPr/>
        </p:nvCxnSpPr>
        <p:spPr>
          <a:xfrm>
            <a:off x="2370240" y="4226760"/>
            <a:ext cx="1589400" cy="616320"/>
          </a:xfrm>
          <a:prstGeom prst="straightConnector1">
            <a:avLst/>
          </a:prstGeom>
          <a:ln>
            <a:solidFill>
              <a:srgbClr val="4472c4"/>
            </a:solidFill>
            <a:tailEnd len="med" type="triangle" w="med"/>
          </a:ln>
        </p:spPr>
      </p:cxnSp>
      <p:sp>
        <p:nvSpPr>
          <p:cNvPr id="339" name="Прямоугольник 19"/>
          <p:cNvSpPr/>
          <p:nvPr/>
        </p:nvSpPr>
        <p:spPr>
          <a:xfrm>
            <a:off x="2024280" y="5827320"/>
            <a:ext cx="8815680" cy="8938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общение с представителями молодого поколения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40" name="Прямая со стрелкой 21"/>
          <p:cNvCxnSpPr>
            <a:stCxn id="334" idx="2"/>
          </p:cNvCxnSpPr>
          <p:nvPr/>
        </p:nvCxnSpPr>
        <p:spPr>
          <a:xfrm>
            <a:off x="2370240" y="4226760"/>
            <a:ext cx="373320" cy="1613520"/>
          </a:xfrm>
          <a:prstGeom prst="straightConnector1">
            <a:avLst/>
          </a:prstGeom>
          <a:ln>
            <a:solidFill>
              <a:srgbClr val="4472c4"/>
            </a:solidFill>
            <a:tailEnd len="med" type="triangle" w="med"/>
          </a:ln>
        </p:spPr>
      </p:cxnSp>
    </p:spTree>
  </p:cSld>
  <p:transition spd="slow">
    <p:push dir="u"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43" name="Рисунок 5" descr=""/>
          <p:cNvPicPr/>
          <p:nvPr/>
        </p:nvPicPr>
        <p:blipFill>
          <a:blip r:embed="rId1"/>
          <a:stretch/>
        </p:blipFill>
        <p:spPr>
          <a:xfrm>
            <a:off x="0" y="-20880"/>
            <a:ext cx="12191760" cy="684756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B56A172-176A-48B8-9014-91AC2EE1240C}" type="slidenum">
              <a:t>17</a:t>
            </a:fld>
          </a:p>
        </p:txBody>
      </p:sp>
    </p:spTree>
  </p:cSld>
  <p:transition spd="slow">
    <p:push dir="u"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46" name="Рисунок 5" descr=""/>
          <p:cNvPicPr/>
          <p:nvPr/>
        </p:nvPicPr>
        <p:blipFill>
          <a:blip r:embed="rId1"/>
          <a:stretch/>
        </p:blipFill>
        <p:spPr>
          <a:xfrm>
            <a:off x="0" y="1440"/>
            <a:ext cx="12191760" cy="685440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ECD6158-20FE-4B6A-AB6A-52BDDF56203F}" type="slidenum">
              <a:t>18</a:t>
            </a:fld>
          </a:p>
        </p:txBody>
      </p:sp>
    </p:spTree>
  </p:cSld>
  <p:transition spd="slow">
    <p:push dir="u"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49" name="Рисунок 5" descr=""/>
          <p:cNvPicPr/>
          <p:nvPr/>
        </p:nvPicPr>
        <p:blipFill>
          <a:blip r:embed="rId1"/>
          <a:stretch/>
        </p:blipFill>
        <p:spPr>
          <a:xfrm>
            <a:off x="0" y="3960"/>
            <a:ext cx="12191760" cy="684972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7E42CED-E41C-4101-B965-74A7D5DFAAE1}" type="slidenum">
              <a:t>19</a:t>
            </a:fld>
          </a:p>
        </p:txBody>
      </p:sp>
    </p:spTree>
  </p:cSld>
  <p:transition spd="slow">
    <p:push dir="u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3" descr=""/>
          <p:cNvPicPr/>
          <p:nvPr/>
        </p:nvPicPr>
        <p:blipFill>
          <a:blip r:embed="rId1"/>
          <a:srcRect l="0" t="31807" r="-166" b="30694"/>
          <a:stretch/>
        </p:blipFill>
        <p:spPr>
          <a:xfrm rot="5400000">
            <a:off x="-1543320" y="1552320"/>
            <a:ext cx="398124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pic>
        <p:nvPicPr>
          <p:cNvPr id="88" name="Рисунок 4" descr=""/>
          <p:cNvPicPr/>
          <p:nvPr/>
        </p:nvPicPr>
        <p:blipFill>
          <a:blip r:embed="rId2"/>
          <a:srcRect l="0" t="31807" r="27870" b="30694"/>
          <a:stretch/>
        </p:blipFill>
        <p:spPr>
          <a:xfrm rot="5400000">
            <a:off x="-986400" y="4968000"/>
            <a:ext cx="286668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pic>
        <p:nvPicPr>
          <p:cNvPr id="89" name="Рисунок 10" descr=""/>
          <p:cNvPicPr/>
          <p:nvPr/>
        </p:nvPicPr>
        <p:blipFill>
          <a:blip r:embed="rId3"/>
          <a:srcRect l="27099" t="0" r="27258" b="0"/>
          <a:stretch/>
        </p:blipFill>
        <p:spPr>
          <a:xfrm>
            <a:off x="1197720" y="189360"/>
            <a:ext cx="2026800" cy="2960280"/>
          </a:xfrm>
          <a:prstGeom prst="rect">
            <a:avLst/>
          </a:prstGeom>
          <a:ln w="0">
            <a:noFill/>
          </a:ln>
        </p:spPr>
      </p:pic>
      <p:sp>
        <p:nvSpPr>
          <p:cNvPr id="90" name="Прямоугольник 11"/>
          <p:cNvSpPr/>
          <p:nvPr/>
        </p:nvSpPr>
        <p:spPr>
          <a:xfrm>
            <a:off x="3528000" y="204840"/>
            <a:ext cx="8072640" cy="206136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entury"/>
              </a:rPr>
              <a:t>	</a:t>
            </a:r>
            <a:r>
              <a:rPr b="0" lang="ru-RU" sz="1800" spc="-1" strike="noStrike">
                <a:solidFill>
                  <a:schemeClr val="lt1"/>
                </a:solidFill>
                <a:latin typeface="Century"/>
              </a:rPr>
              <a:t>	</a:t>
            </a:r>
            <a:r>
              <a:rPr b="0" lang="ru-RU" sz="1800" spc="-1" strike="noStrike">
                <a:solidFill>
                  <a:schemeClr val="lt1"/>
                </a:solidFill>
                <a:latin typeface="Century"/>
              </a:rPr>
              <a:t>	</a:t>
            </a:r>
            <a:r>
              <a:rPr b="0" lang="ru-RU" sz="1800" spc="-1" strike="noStrike">
                <a:solidFill>
                  <a:schemeClr val="lt1"/>
                </a:solidFill>
                <a:latin typeface="Century"/>
              </a:rPr>
              <a:t>             </a:t>
            </a:r>
            <a:r>
              <a:rPr b="0" lang="ru-RU" sz="1400" spc="-1" strike="noStrike">
                <a:solidFill>
                  <a:srgbClr val="000000"/>
                </a:solidFill>
                <a:latin typeface="Century"/>
              </a:rPr>
              <a:t>Статья 3 Конституции Республики Беларусь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TextBox 12"/>
          <p:cNvSpPr/>
          <p:nvPr/>
        </p:nvSpPr>
        <p:spPr>
          <a:xfrm>
            <a:off x="3657600" y="173880"/>
            <a:ext cx="7943040" cy="207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Century"/>
              </a:rPr>
              <a:t>”</a:t>
            </a:r>
            <a:r>
              <a:rPr b="1" lang="ru-RU" sz="2800" spc="-1" strike="noStrike">
                <a:solidFill>
                  <a:srgbClr val="000000"/>
                </a:solidFill>
                <a:latin typeface="Century"/>
              </a:rPr>
              <a:t>Народ осуществляет свою власть непосредственно, через представительные </a:t>
            </a:r>
            <a:br>
              <a:rPr sz="2800"/>
            </a:br>
            <a:r>
              <a:rPr b="1" lang="ru-RU" sz="2800" spc="-1" strike="noStrike">
                <a:solidFill>
                  <a:srgbClr val="000000"/>
                </a:solidFill>
                <a:latin typeface="Century"/>
              </a:rPr>
              <a:t>и иные органы в формах и пределах, определенных Конституцией“</a:t>
            </a:r>
            <a:r>
              <a:rPr b="0" lang="ru-RU" sz="2800" spc="-1" strike="noStrike">
                <a:solidFill>
                  <a:srgbClr val="000000"/>
                </a:solidFill>
                <a:latin typeface="Century"/>
              </a:rPr>
              <a:t>.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Рисунок 14" descr=""/>
          <p:cNvPicPr/>
          <p:nvPr/>
        </p:nvPicPr>
        <p:blipFill>
          <a:blip r:embed="rId4"/>
          <a:stretch/>
        </p:blipFill>
        <p:spPr>
          <a:xfrm>
            <a:off x="7448760" y="2822760"/>
            <a:ext cx="4151880" cy="2334240"/>
          </a:xfrm>
          <a:prstGeom prst="rect">
            <a:avLst/>
          </a:prstGeom>
          <a:ln w="0">
            <a:noFill/>
          </a:ln>
        </p:spPr>
      </p:pic>
      <p:sp>
        <p:nvSpPr>
          <p:cNvPr id="93" name="Прямоугольник 16"/>
          <p:cNvSpPr/>
          <p:nvPr/>
        </p:nvSpPr>
        <p:spPr>
          <a:xfrm>
            <a:off x="3528000" y="2451600"/>
            <a:ext cx="3688560" cy="431964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Century"/>
              </a:rPr>
              <a:t>Президент Республики Беларусь А.Г.Лукашенко </a:t>
            </a:r>
            <a:br>
              <a:rPr sz="2200"/>
            </a:br>
            <a:r>
              <a:rPr b="1" lang="ru-RU" sz="2200" spc="-1" strike="noStrike">
                <a:solidFill>
                  <a:srgbClr val="000000"/>
                </a:solidFill>
                <a:latin typeface="Century"/>
              </a:rPr>
              <a:t>20 ноября 2023 г. подписал указы № 367 </a:t>
            </a:r>
            <a:br>
              <a:rPr sz="2200"/>
            </a:br>
            <a:r>
              <a:rPr b="1" lang="ru-RU" sz="2200" spc="-1" strike="noStrike">
                <a:solidFill>
                  <a:srgbClr val="000000"/>
                </a:solidFill>
                <a:latin typeface="Century"/>
              </a:rPr>
              <a:t>”О назначении выборов депутатов“ и </a:t>
            </a:r>
            <a:br>
              <a:rPr sz="2200"/>
            </a:br>
            <a:r>
              <a:rPr b="1" lang="ru-RU" sz="2200" spc="-1" strike="noStrike">
                <a:solidFill>
                  <a:srgbClr val="000000"/>
                </a:solidFill>
                <a:latin typeface="Century"/>
              </a:rPr>
              <a:t>№ 368 ”О назначении выборов в Совет Республики Национального собрания Республики Беларусь“ 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1"/>
          <p:cNvSpPr>
            <a:spLocks noGrp="1"/>
          </p:cNvSpPr>
          <p:nvPr>
            <p:ph type="sldNum" idx="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5271D4F-A30A-4B08-BF20-EA34C05A089D}" type="slidenum">
              <a:rPr b="1" lang="ru-RU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transition spd="slow">
    <p:push dir="u"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52" name="Рисунок 5" descr=""/>
          <p:cNvPicPr/>
          <p:nvPr/>
        </p:nvPicPr>
        <p:blipFill>
          <a:blip r:embed="rId1"/>
          <a:stretch/>
        </p:blipFill>
        <p:spPr>
          <a:xfrm>
            <a:off x="12600" y="0"/>
            <a:ext cx="12166920" cy="685764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4BC4865-4E07-481D-87C2-B1DDC1DD9DEA}" type="slidenum">
              <a:t>20</a:t>
            </a:fld>
          </a:p>
        </p:txBody>
      </p:sp>
    </p:spTree>
  </p:cSld>
  <p:transition spd="slow">
    <p:push dir="u"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sldNum" idx="2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A494590-9763-4AD2-B283-44B767D95F0C}" type="slidenum">
              <a:rPr b="1" lang="ru-RU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54" name="Рисунок 4" descr=""/>
          <p:cNvPicPr/>
          <p:nvPr/>
        </p:nvPicPr>
        <p:blipFill>
          <a:blip r:embed="rId1"/>
          <a:srcRect l="0" t="31807" r="-166" b="30694"/>
          <a:stretch/>
        </p:blipFill>
        <p:spPr>
          <a:xfrm rot="5400000">
            <a:off x="-1543320" y="1552320"/>
            <a:ext cx="398124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pic>
        <p:nvPicPr>
          <p:cNvPr id="355" name="Рисунок 5" descr=""/>
          <p:cNvPicPr/>
          <p:nvPr/>
        </p:nvPicPr>
        <p:blipFill>
          <a:blip r:embed="rId2"/>
          <a:srcRect l="0" t="31807" r="27870" b="30694"/>
          <a:stretch/>
        </p:blipFill>
        <p:spPr>
          <a:xfrm rot="5400000">
            <a:off x="-986400" y="4968000"/>
            <a:ext cx="286668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sp>
        <p:nvSpPr>
          <p:cNvPr id="356" name="Прямоугольник 1"/>
          <p:cNvSpPr/>
          <p:nvPr/>
        </p:nvSpPr>
        <p:spPr>
          <a:xfrm>
            <a:off x="1026720" y="120600"/>
            <a:ext cx="11032920" cy="73296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entury"/>
              </a:rPr>
              <a:t>КОНКУРЕНЦИЯ ВМЕСТО КОНФРОНТАЦИИ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7" name="Рисунок 6" descr=""/>
          <p:cNvPicPr/>
          <p:nvPr/>
        </p:nvPicPr>
        <p:blipFill>
          <a:blip r:embed="rId3"/>
          <a:stretch/>
        </p:blipFill>
        <p:spPr>
          <a:xfrm>
            <a:off x="777240" y="853920"/>
            <a:ext cx="5844600" cy="3428640"/>
          </a:xfrm>
          <a:prstGeom prst="rect">
            <a:avLst/>
          </a:prstGeom>
          <a:ln w="0">
            <a:noFill/>
          </a:ln>
        </p:spPr>
      </p:pic>
      <p:sp>
        <p:nvSpPr>
          <p:cNvPr id="358" name="Прямоугольник 7"/>
          <p:cNvSpPr/>
          <p:nvPr/>
        </p:nvSpPr>
        <p:spPr>
          <a:xfrm>
            <a:off x="6521400" y="1105200"/>
            <a:ext cx="5537880" cy="137880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За тем, как будут соревноваться между собой кандидаты в депутаты избиратели могут наблюдать с 31 января по 24 февраля </a:t>
            </a:r>
            <a:br>
              <a:rPr sz="1700"/>
            </a:b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(период предвыборной агитации)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Прямоугольник 8"/>
          <p:cNvSpPr/>
          <p:nvPr/>
        </p:nvSpPr>
        <p:spPr>
          <a:xfrm>
            <a:off x="1026720" y="4092840"/>
            <a:ext cx="2216520" cy="11260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информирование граждан кандидатами в депутаты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Прямоугольник 9"/>
          <p:cNvSpPr/>
          <p:nvPr/>
        </p:nvSpPr>
        <p:spPr>
          <a:xfrm>
            <a:off x="3699720" y="4092840"/>
            <a:ext cx="3979440" cy="11260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встречи со своими избирателями на собраниях или в другой удобной для избирателей форме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Прямоугольник 10"/>
          <p:cNvSpPr/>
          <p:nvPr/>
        </p:nvSpPr>
        <p:spPr>
          <a:xfrm>
            <a:off x="3699720" y="5412600"/>
            <a:ext cx="3979440" cy="130860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массовые мероприятия (собрания вне помещений, митинги, пикетирование) с целью осуществления предвыборной агитации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Прямоугольник 11"/>
          <p:cNvSpPr/>
          <p:nvPr/>
        </p:nvSpPr>
        <p:spPr>
          <a:xfrm>
            <a:off x="7898040" y="4849560"/>
            <a:ext cx="3979440" cy="11260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распространение агитационных материалов за счет средств собственных избирательных фондов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63" name="Соединитель: уступ 13"/>
          <p:cNvCxnSpPr>
            <a:stCxn id="359" idx="3"/>
            <a:endCxn id="361" idx="1"/>
          </p:cNvCxnSpPr>
          <p:nvPr/>
        </p:nvCxnSpPr>
        <p:spPr>
          <a:xfrm>
            <a:off x="3243240" y="4655520"/>
            <a:ext cx="456840" cy="1411560"/>
          </a:xfrm>
          <a:prstGeom prst="bentConnector2">
            <a:avLst/>
          </a:prstGeom>
          <a:ln>
            <a:solidFill>
              <a:srgbClr val="4472c4"/>
            </a:solidFill>
            <a:tailEnd len="med" type="triangle" w="med"/>
          </a:ln>
        </p:spPr>
      </p:cxnSp>
      <p:cxnSp>
        <p:nvCxnSpPr>
          <p:cNvPr id="364" name="Прямая со стрелкой 15"/>
          <p:cNvCxnSpPr>
            <a:stCxn id="359" idx="3"/>
            <a:endCxn id="360" idx="1"/>
          </p:cNvCxnSpPr>
          <p:nvPr/>
        </p:nvCxnSpPr>
        <p:spPr>
          <a:xfrm>
            <a:off x="3243240" y="4655520"/>
            <a:ext cx="456840" cy="360"/>
          </a:xfrm>
          <a:prstGeom prst="straightConnector1">
            <a:avLst/>
          </a:prstGeom>
          <a:ln>
            <a:solidFill>
              <a:srgbClr val="4472c4"/>
            </a:solidFill>
            <a:tailEnd len="med" type="triangle" w="med"/>
          </a:ln>
        </p:spPr>
      </p:cxnSp>
      <p:cxnSp>
        <p:nvCxnSpPr>
          <p:cNvPr id="365" name="Прямая со стрелкой 19"/>
          <p:cNvCxnSpPr>
            <a:stCxn id="359" idx="3"/>
          </p:cNvCxnSpPr>
          <p:nvPr/>
        </p:nvCxnSpPr>
        <p:spPr>
          <a:xfrm>
            <a:off x="3243240" y="4655520"/>
            <a:ext cx="360" cy="705960"/>
          </a:xfrm>
          <a:prstGeom prst="straightConnector1">
            <a:avLst/>
          </a:prstGeom>
          <a:ln>
            <a:solidFill>
              <a:srgbClr val="4472c4"/>
            </a:solidFill>
            <a:tailEnd len="med" type="triangle" w="med"/>
          </a:ln>
        </p:spPr>
      </p:cxnSp>
      <p:cxnSp>
        <p:nvCxnSpPr>
          <p:cNvPr id="366" name="Прямая со стрелкой 21"/>
          <p:cNvCxnSpPr/>
          <p:nvPr/>
        </p:nvCxnSpPr>
        <p:spPr>
          <a:xfrm>
            <a:off x="3243240" y="5309640"/>
            <a:ext cx="4654800" cy="360"/>
          </a:xfrm>
          <a:prstGeom prst="straightConnector1">
            <a:avLst/>
          </a:prstGeom>
          <a:ln>
            <a:solidFill>
              <a:srgbClr val="4472c4"/>
            </a:solidFill>
            <a:tailEnd len="med" type="triangle" w="med"/>
          </a:ln>
        </p:spPr>
      </p:cxnSp>
      <p:pic>
        <p:nvPicPr>
          <p:cNvPr id="367" name="Рисунок 23" descr=""/>
          <p:cNvPicPr/>
          <p:nvPr/>
        </p:nvPicPr>
        <p:blipFill>
          <a:blip r:embed="rId4"/>
          <a:stretch/>
        </p:blipFill>
        <p:spPr>
          <a:xfrm>
            <a:off x="8593200" y="2381040"/>
            <a:ext cx="2571840" cy="257184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46C9780-577A-4488-8CF9-66FB6207A64C}" type="slidenum">
              <a:rPr b="1" lang="ru-RU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69" name="Рисунок 4" descr=""/>
          <p:cNvPicPr/>
          <p:nvPr/>
        </p:nvPicPr>
        <p:blipFill>
          <a:blip r:embed="rId1"/>
          <a:srcRect l="0" t="31807" r="-166" b="30694"/>
          <a:stretch/>
        </p:blipFill>
        <p:spPr>
          <a:xfrm rot="5400000">
            <a:off x="-1543320" y="1552320"/>
            <a:ext cx="398124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pic>
        <p:nvPicPr>
          <p:cNvPr id="370" name="Рисунок 5" descr=""/>
          <p:cNvPicPr/>
          <p:nvPr/>
        </p:nvPicPr>
        <p:blipFill>
          <a:blip r:embed="rId2"/>
          <a:srcRect l="0" t="31807" r="27870" b="30694"/>
          <a:stretch/>
        </p:blipFill>
        <p:spPr>
          <a:xfrm rot="5400000">
            <a:off x="-986400" y="4968000"/>
            <a:ext cx="286668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sp>
        <p:nvSpPr>
          <p:cNvPr id="371" name="Прямоугольник 1"/>
          <p:cNvSpPr/>
          <p:nvPr/>
        </p:nvSpPr>
        <p:spPr>
          <a:xfrm>
            <a:off x="1026720" y="120600"/>
            <a:ext cx="11032920" cy="73296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entury"/>
              </a:rPr>
              <a:t>ПРАВИЛА ИГРЫ НА ПАРТИЙНОМ ПОЛЕ СТРАНЫ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Прямоугольник 2"/>
          <p:cNvSpPr/>
          <p:nvPr/>
        </p:nvSpPr>
        <p:spPr>
          <a:xfrm>
            <a:off x="2165400" y="1034640"/>
            <a:ext cx="7861320" cy="56520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Белорусские партии представляют интересы больших социальных групп (не менее 5 тыс. членов)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3" name="Рисунок 9" descr=""/>
          <p:cNvPicPr/>
          <p:nvPr/>
        </p:nvPicPr>
        <p:blipFill>
          <a:blip r:embed="rId3"/>
          <a:srcRect l="5972" t="14954" r="10020" b="17510"/>
          <a:stretch/>
        </p:blipFill>
        <p:spPr>
          <a:xfrm>
            <a:off x="5289480" y="2494440"/>
            <a:ext cx="1896120" cy="1382760"/>
          </a:xfrm>
          <a:prstGeom prst="rect">
            <a:avLst/>
          </a:prstGeom>
          <a:ln w="0">
            <a:noFill/>
          </a:ln>
        </p:spPr>
      </p:pic>
      <p:pic>
        <p:nvPicPr>
          <p:cNvPr id="374" name="Рисунок 11" descr=""/>
          <p:cNvPicPr/>
          <p:nvPr/>
        </p:nvPicPr>
        <p:blipFill>
          <a:blip r:embed="rId4"/>
          <a:stretch/>
        </p:blipFill>
        <p:spPr>
          <a:xfrm>
            <a:off x="1331640" y="2494440"/>
            <a:ext cx="1403280" cy="1403280"/>
          </a:xfrm>
          <a:prstGeom prst="rect">
            <a:avLst/>
          </a:prstGeom>
          <a:ln w="0">
            <a:noFill/>
          </a:ln>
        </p:spPr>
      </p:pic>
      <p:pic>
        <p:nvPicPr>
          <p:cNvPr id="375" name="Рисунок 13" descr=""/>
          <p:cNvPicPr/>
          <p:nvPr/>
        </p:nvPicPr>
        <p:blipFill>
          <a:blip r:embed="rId5"/>
          <a:stretch/>
        </p:blipFill>
        <p:spPr>
          <a:xfrm>
            <a:off x="7890120" y="2448000"/>
            <a:ext cx="3332160" cy="1382760"/>
          </a:xfrm>
          <a:prstGeom prst="rect">
            <a:avLst/>
          </a:prstGeom>
          <a:ln w="0">
            <a:noFill/>
          </a:ln>
        </p:spPr>
      </p:pic>
      <p:pic>
        <p:nvPicPr>
          <p:cNvPr id="376" name="Рисунок 15" descr=""/>
          <p:cNvPicPr/>
          <p:nvPr/>
        </p:nvPicPr>
        <p:blipFill>
          <a:blip r:embed="rId6"/>
          <a:stretch/>
        </p:blipFill>
        <p:spPr>
          <a:xfrm>
            <a:off x="3172680" y="2494440"/>
            <a:ext cx="1429200" cy="1429200"/>
          </a:xfrm>
          <a:prstGeom prst="rect">
            <a:avLst/>
          </a:prstGeom>
          <a:ln w="0">
            <a:noFill/>
          </a:ln>
        </p:spPr>
      </p:pic>
      <p:sp>
        <p:nvSpPr>
          <p:cNvPr id="377" name="Прямоугольник 16"/>
          <p:cNvSpPr/>
          <p:nvPr/>
        </p:nvSpPr>
        <p:spPr>
          <a:xfrm>
            <a:off x="1137600" y="1737000"/>
            <a:ext cx="3710160" cy="56520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от рабочих и крестьян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Прямоугольник 17"/>
          <p:cNvSpPr/>
          <p:nvPr/>
        </p:nvSpPr>
        <p:spPr>
          <a:xfrm>
            <a:off x="5091120" y="1735200"/>
            <a:ext cx="2252160" cy="56520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от социальной сферы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Прямоугольник 18"/>
          <p:cNvSpPr/>
          <p:nvPr/>
        </p:nvSpPr>
        <p:spPr>
          <a:xfrm>
            <a:off x="7587000" y="1716480"/>
            <a:ext cx="3710160" cy="56520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национально ориентированный бизнес 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Прямоугольник 19"/>
          <p:cNvSpPr/>
          <p:nvPr/>
        </p:nvSpPr>
        <p:spPr>
          <a:xfrm>
            <a:off x="1137600" y="4089960"/>
            <a:ext cx="1597320" cy="250884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420 человек 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в местные Советы депутатов и 21 – в Парламент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Прямоугольник 20"/>
          <p:cNvSpPr/>
          <p:nvPr/>
        </p:nvSpPr>
        <p:spPr>
          <a:xfrm>
            <a:off x="3172680" y="4089960"/>
            <a:ext cx="1674720" cy="250884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609 человек 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в местные Советы депутатов </a:t>
            </a:r>
            <a:br>
              <a:rPr sz="1700"/>
            </a:b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и 50 – в Парламент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Прямоугольник 21"/>
          <p:cNvSpPr/>
          <p:nvPr/>
        </p:nvSpPr>
        <p:spPr>
          <a:xfrm>
            <a:off x="5091120" y="4089960"/>
            <a:ext cx="2252160" cy="250884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3 687 кандидатов в местные Советы депутатов </a:t>
            </a:r>
            <a:br>
              <a:rPr sz="1700"/>
            </a:b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и 72 – в Парламент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Прямоугольник 22"/>
          <p:cNvSpPr/>
          <p:nvPr/>
        </p:nvSpPr>
        <p:spPr>
          <a:xfrm>
            <a:off x="7624440" y="4089960"/>
            <a:ext cx="3728880" cy="250884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209 человек 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в местные Советы депутатов </a:t>
            </a:r>
            <a:br>
              <a:rPr sz="1700"/>
            </a:b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и 63 – в Парламент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push dir="u"/>
  </p:transition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7AF0535-38B8-4F63-89E5-D3654C4374CD}" type="slidenum">
              <a:rPr b="1" lang="ru-RU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85" name="Рисунок 4" descr=""/>
          <p:cNvPicPr/>
          <p:nvPr/>
        </p:nvPicPr>
        <p:blipFill>
          <a:blip r:embed="rId1"/>
          <a:srcRect l="0" t="31807" r="-166" b="30694"/>
          <a:stretch/>
        </p:blipFill>
        <p:spPr>
          <a:xfrm rot="5400000">
            <a:off x="-1543320" y="1552320"/>
            <a:ext cx="398124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pic>
        <p:nvPicPr>
          <p:cNvPr id="386" name="Рисунок 5" descr=""/>
          <p:cNvPicPr/>
          <p:nvPr/>
        </p:nvPicPr>
        <p:blipFill>
          <a:blip r:embed="rId2"/>
          <a:srcRect l="0" t="31807" r="27870" b="30694"/>
          <a:stretch/>
        </p:blipFill>
        <p:spPr>
          <a:xfrm rot="5400000">
            <a:off x="-986400" y="4968000"/>
            <a:ext cx="286668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sp>
        <p:nvSpPr>
          <p:cNvPr id="387" name="Прямоугольник 1"/>
          <p:cNvSpPr/>
          <p:nvPr/>
        </p:nvSpPr>
        <p:spPr>
          <a:xfrm>
            <a:off x="1026720" y="120600"/>
            <a:ext cx="11032920" cy="73296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entury"/>
              </a:rPr>
              <a:t>ВЫБОРЫ – ЭТО НЕ ШОУ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Прямоугольник 2"/>
          <p:cNvSpPr/>
          <p:nvPr/>
        </p:nvSpPr>
        <p:spPr>
          <a:xfrm>
            <a:off x="1026720" y="1105200"/>
            <a:ext cx="11032920" cy="120636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Быть депутатом – это не привилегия, а ответственная работа. Она предъявляет высокие требования </a:t>
            </a:r>
            <a:br>
              <a:rPr sz="1700"/>
            </a:b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к профессиональному и жизненному опыту претендента на депутатский мандат, его авторитету </a:t>
            </a:r>
            <a:br>
              <a:rPr sz="1700"/>
            </a:b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в обществе, компетенции в вопросах государственного устройства. 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Прямоугольник 6"/>
          <p:cNvSpPr/>
          <p:nvPr/>
        </p:nvSpPr>
        <p:spPr>
          <a:xfrm>
            <a:off x="1026720" y="2551320"/>
            <a:ext cx="11032920" cy="66600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Цена ошибки слишком велика, чтобы превращать электоральную кампанию в представление </a:t>
            </a:r>
            <a:br>
              <a:rPr sz="1700"/>
            </a:b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или шоу на манер так называемых ”образцовых“ западных демократий.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Прямоугольник 7"/>
          <p:cNvSpPr/>
          <p:nvPr/>
        </p:nvSpPr>
        <p:spPr>
          <a:xfrm>
            <a:off x="1026720" y="3315240"/>
            <a:ext cx="11032920" cy="92844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В соответствии с результатами социологического исследования, проведенного Институтом социологии НАН Беларуси в ноябре–декабре 2023 г. население наиболее предпочтительными формами работы 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в ходе избирательной кампании считает традиционные: 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91" name="Диаграмма 10"/>
          <p:cNvGraphicFramePr/>
          <p:nvPr/>
        </p:nvGraphicFramePr>
        <p:xfrm>
          <a:off x="1026360" y="4221000"/>
          <a:ext cx="11032920" cy="263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transition spd="slow">
    <p:push dir="u"/>
  </p:transition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sldNum" idx="2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4747626-8102-4C08-9FBC-D6C82DED5409}" type="slidenum">
              <a:rPr b="1" lang="ru-RU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93" name="Рисунок 4" descr=""/>
          <p:cNvPicPr/>
          <p:nvPr/>
        </p:nvPicPr>
        <p:blipFill>
          <a:blip r:embed="rId1"/>
          <a:srcRect l="0" t="31807" r="-166" b="30694"/>
          <a:stretch/>
        </p:blipFill>
        <p:spPr>
          <a:xfrm rot="5400000">
            <a:off x="-1543320" y="1552320"/>
            <a:ext cx="398124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pic>
        <p:nvPicPr>
          <p:cNvPr id="394" name="Рисунок 5" descr=""/>
          <p:cNvPicPr/>
          <p:nvPr/>
        </p:nvPicPr>
        <p:blipFill>
          <a:blip r:embed="rId2"/>
          <a:srcRect l="0" t="31807" r="27870" b="30694"/>
          <a:stretch/>
        </p:blipFill>
        <p:spPr>
          <a:xfrm rot="5400000">
            <a:off x="-986400" y="4968000"/>
            <a:ext cx="286668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sp>
        <p:nvSpPr>
          <p:cNvPr id="395" name="Прямоугольник 1"/>
          <p:cNvSpPr/>
          <p:nvPr/>
        </p:nvSpPr>
        <p:spPr>
          <a:xfrm>
            <a:off x="1026720" y="120600"/>
            <a:ext cx="11032920" cy="73296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entury"/>
              </a:rPr>
              <a:t>ВЫБОРЫ – ЭТО НЕ ШОУ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Прямоугольник 2"/>
          <p:cNvSpPr/>
          <p:nvPr/>
        </p:nvSpPr>
        <p:spPr>
          <a:xfrm>
            <a:off x="3640320" y="975240"/>
            <a:ext cx="5805360" cy="170712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 u="sng">
                <a:solidFill>
                  <a:srgbClr val="000000"/>
                </a:solidFill>
                <a:uFillTx/>
                <a:latin typeface="Century"/>
              </a:rPr>
              <a:t>62,8%</a:t>
            </a: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 респондентов считают, что, в первую очередь, </a:t>
            </a:r>
            <a:br>
              <a:rPr sz="1700"/>
            </a:b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в предвыборной программе кандидата в депутаты должны быть отражены конкретные предложения </a:t>
            </a:r>
            <a:br>
              <a:rPr sz="1700"/>
            </a:b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по решению проблемных вопросов, а не обещания, лозунги или критика в адрес действующих депутатов, оппонентов либо органов власти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7" name="Рисунок 7" descr=""/>
          <p:cNvPicPr/>
          <p:nvPr/>
        </p:nvPicPr>
        <p:blipFill>
          <a:blip r:embed="rId3"/>
          <a:stretch/>
        </p:blipFill>
        <p:spPr>
          <a:xfrm>
            <a:off x="1278720" y="1125000"/>
            <a:ext cx="1663560" cy="1407960"/>
          </a:xfrm>
          <a:prstGeom prst="rect">
            <a:avLst/>
          </a:prstGeom>
          <a:ln w="0">
            <a:noFill/>
          </a:ln>
        </p:spPr>
      </p:pic>
      <p:sp>
        <p:nvSpPr>
          <p:cNvPr id="398" name="Прямоугольник 8"/>
          <p:cNvSpPr/>
          <p:nvPr/>
        </p:nvSpPr>
        <p:spPr>
          <a:xfrm>
            <a:off x="1026720" y="2762640"/>
            <a:ext cx="11032920" cy="66600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По данным соцопросов, при выборе депутатов респонденты в основном руководствуются информацией об уровне компетентности кандидатов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99" name="Диаграмма 9"/>
          <p:cNvGraphicFramePr/>
          <p:nvPr/>
        </p:nvGraphicFramePr>
        <p:xfrm>
          <a:off x="1026720" y="3429000"/>
          <a:ext cx="11032920" cy="341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transition spd="slow">
    <p:push dir="u"/>
  </p:transition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sldNum" idx="2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A324D35-9647-443C-8CB9-AED9CE32E8DD}" type="slidenum">
              <a:rPr b="1" lang="ru-RU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01" name="Рисунок 4" descr=""/>
          <p:cNvPicPr/>
          <p:nvPr/>
        </p:nvPicPr>
        <p:blipFill>
          <a:blip r:embed="rId1"/>
          <a:srcRect l="0" t="31807" r="-166" b="30694"/>
          <a:stretch/>
        </p:blipFill>
        <p:spPr>
          <a:xfrm rot="5400000">
            <a:off x="-1543320" y="1552320"/>
            <a:ext cx="398124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pic>
        <p:nvPicPr>
          <p:cNvPr id="402" name="Рисунок 5" descr=""/>
          <p:cNvPicPr/>
          <p:nvPr/>
        </p:nvPicPr>
        <p:blipFill>
          <a:blip r:embed="rId2"/>
          <a:srcRect l="0" t="31807" r="27870" b="30694"/>
          <a:stretch/>
        </p:blipFill>
        <p:spPr>
          <a:xfrm rot="5400000">
            <a:off x="-986400" y="4968000"/>
            <a:ext cx="286668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sp>
        <p:nvSpPr>
          <p:cNvPr id="403" name="Прямоугольник 1"/>
          <p:cNvSpPr/>
          <p:nvPr/>
        </p:nvSpPr>
        <p:spPr>
          <a:xfrm>
            <a:off x="1026720" y="120600"/>
            <a:ext cx="11032920" cy="73296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entury"/>
              </a:rPr>
              <a:t>ВЫБОРЫ – ЭТО НЕ ШОУ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Прямоугольник 2"/>
          <p:cNvSpPr/>
          <p:nvPr/>
        </p:nvSpPr>
        <p:spPr>
          <a:xfrm>
            <a:off x="1026720" y="1080720"/>
            <a:ext cx="11032920" cy="66600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По мнению респондентов, после своего избрания депутат должен сосредоточиться на: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05" name="Диаграмма 6"/>
          <p:cNvGraphicFramePr/>
          <p:nvPr/>
        </p:nvGraphicFramePr>
        <p:xfrm>
          <a:off x="1026720" y="1859040"/>
          <a:ext cx="11032920" cy="341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6" name="Прямоугольник 7"/>
          <p:cNvSpPr/>
          <p:nvPr/>
        </p:nvSpPr>
        <p:spPr>
          <a:xfrm>
            <a:off x="1026720" y="5415120"/>
            <a:ext cx="11032920" cy="66600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Представительские функции и личные интересы получили крайнее неодобрение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push dir="u"/>
  </p:transition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20BD852-87A9-40E7-A28C-A24763D47C8D}" type="slidenum">
              <a:rPr b="1" lang="ru-RU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08" name="Рисунок 4" descr=""/>
          <p:cNvPicPr/>
          <p:nvPr/>
        </p:nvPicPr>
        <p:blipFill>
          <a:blip r:embed="rId1"/>
          <a:srcRect l="0" t="31807" r="-166" b="30694"/>
          <a:stretch/>
        </p:blipFill>
        <p:spPr>
          <a:xfrm rot="5400000">
            <a:off x="-1543320" y="1552320"/>
            <a:ext cx="398124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pic>
        <p:nvPicPr>
          <p:cNvPr id="409" name="Рисунок 5" descr=""/>
          <p:cNvPicPr/>
          <p:nvPr/>
        </p:nvPicPr>
        <p:blipFill>
          <a:blip r:embed="rId2"/>
          <a:srcRect l="0" t="31807" r="27870" b="30694"/>
          <a:stretch/>
        </p:blipFill>
        <p:spPr>
          <a:xfrm rot="5400000">
            <a:off x="-986400" y="4968000"/>
            <a:ext cx="286668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sp>
        <p:nvSpPr>
          <p:cNvPr id="410" name="Прямоугольник 1"/>
          <p:cNvSpPr/>
          <p:nvPr/>
        </p:nvSpPr>
        <p:spPr>
          <a:xfrm>
            <a:off x="1026720" y="120600"/>
            <a:ext cx="11032920" cy="73296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entury"/>
              </a:rPr>
              <a:t>ВЫБОРЫ ПРОВОДИМ ДЛЯ СЕБЯ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Прямоугольник 2"/>
          <p:cNvSpPr/>
          <p:nvPr/>
        </p:nvSpPr>
        <p:spPr>
          <a:xfrm>
            <a:off x="1026720" y="1105200"/>
            <a:ext cx="11032920" cy="87012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Проводить выборы, чтобы кому-то понравиться на Западе и быть вхожим в высокие кабинеты так называемых ”хозяев мира“ – это не наш путь. За такую ”привилегию“ многие страны и народы расплачиваются своим суверенитетом.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2" name="Прямоугольник 6"/>
          <p:cNvSpPr/>
          <p:nvPr/>
        </p:nvSpPr>
        <p:spPr>
          <a:xfrm>
            <a:off x="1026720" y="2226600"/>
            <a:ext cx="3881520" cy="120924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Беларусь воздержалась </a:t>
            </a:r>
            <a:br>
              <a:rPr sz="1700"/>
            </a:b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от приглашения наблюдательной миссии ОБСЕ на парламентские выборы 25 февраля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Прямоугольник 7"/>
          <p:cNvSpPr/>
          <p:nvPr/>
        </p:nvSpPr>
        <p:spPr>
          <a:xfrm>
            <a:off x="5207400" y="2217600"/>
            <a:ext cx="6851880" cy="120924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отсутствие у ОБСЕ единых норм, стандартов, которые приняты всеми странами по теме международного наблюдения </a:t>
            </a:r>
            <a:br>
              <a:rPr sz="1700"/>
            </a:b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за выборами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4" name="Прямоугольник 8"/>
          <p:cNvSpPr/>
          <p:nvPr/>
        </p:nvSpPr>
        <p:spPr>
          <a:xfrm>
            <a:off x="5207400" y="3569040"/>
            <a:ext cx="6851880" cy="120924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деградация атмосферы межгосударственного взаимодействия на пространстве ОБСЕ, которая находит свое выражение в остром кризисе доверия, нарушении традиций уважительного, дипломатично-корректного диалога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Прямоугольник 9"/>
          <p:cNvSpPr/>
          <p:nvPr/>
        </p:nvSpPr>
        <p:spPr>
          <a:xfrm>
            <a:off x="1026720" y="5029920"/>
            <a:ext cx="11032920" cy="87012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Республика Беларусь остается открытой для непредвзятого электорального мониторинга за выборами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16" name="Соединитель: уступ 11"/>
          <p:cNvCxnSpPr>
            <a:stCxn id="412" idx="3"/>
            <a:endCxn id="414" idx="1"/>
          </p:cNvCxnSpPr>
          <p:nvPr/>
        </p:nvCxnSpPr>
        <p:spPr>
          <a:xfrm>
            <a:off x="4908240" y="2831040"/>
            <a:ext cx="299520" cy="1343160"/>
          </a:xfrm>
          <a:prstGeom prst="bentConnector2">
            <a:avLst/>
          </a:prstGeom>
          <a:ln>
            <a:solidFill>
              <a:srgbClr val="4472c4"/>
            </a:solidFill>
            <a:tailEnd len="med" type="triangle" w="med"/>
          </a:ln>
        </p:spPr>
      </p:cxnSp>
      <p:cxnSp>
        <p:nvCxnSpPr>
          <p:cNvPr id="417" name="Прямая со стрелкой 13"/>
          <p:cNvCxnSpPr>
            <a:stCxn id="412" idx="3"/>
            <a:endCxn id="413" idx="1"/>
          </p:cNvCxnSpPr>
          <p:nvPr/>
        </p:nvCxnSpPr>
        <p:spPr>
          <a:xfrm flipV="1">
            <a:off x="4908240" y="2822400"/>
            <a:ext cx="299520" cy="9000"/>
          </a:xfrm>
          <a:prstGeom prst="straightConnector1">
            <a:avLst/>
          </a:prstGeom>
          <a:ln>
            <a:solidFill>
              <a:srgbClr val="4472c4"/>
            </a:solidFill>
            <a:tailEnd len="med" type="triangle" w="med"/>
          </a:ln>
        </p:spPr>
      </p:cxnSp>
    </p:spTree>
  </p:cSld>
  <p:transition spd="slow">
    <p:push dir="u"/>
  </p:transition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sldNum" idx="2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B10E35F-0227-4F48-8A10-A8576B82AC95}" type="slidenum">
              <a:rPr b="1" lang="ru-RU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19" name="Рисунок 4" descr=""/>
          <p:cNvPicPr/>
          <p:nvPr/>
        </p:nvPicPr>
        <p:blipFill>
          <a:blip r:embed="rId1"/>
          <a:srcRect l="0" t="31807" r="-166" b="30694"/>
          <a:stretch/>
        </p:blipFill>
        <p:spPr>
          <a:xfrm rot="5400000">
            <a:off x="-1543320" y="1552320"/>
            <a:ext cx="398124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pic>
        <p:nvPicPr>
          <p:cNvPr id="420" name="Рисунок 5" descr=""/>
          <p:cNvPicPr/>
          <p:nvPr/>
        </p:nvPicPr>
        <p:blipFill>
          <a:blip r:embed="rId2"/>
          <a:srcRect l="0" t="31807" r="27870" b="30694"/>
          <a:stretch/>
        </p:blipFill>
        <p:spPr>
          <a:xfrm rot="5400000">
            <a:off x="-986400" y="4968000"/>
            <a:ext cx="286668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sp>
        <p:nvSpPr>
          <p:cNvPr id="421" name="Прямоугольник 1"/>
          <p:cNvSpPr/>
          <p:nvPr/>
        </p:nvSpPr>
        <p:spPr>
          <a:xfrm>
            <a:off x="1026720" y="120600"/>
            <a:ext cx="11032920" cy="73296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entury"/>
              </a:rPr>
              <a:t>ВЫБОРЫ ПРОВОДИМ ДЛЯ СЕБЯ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Прямоугольник 2"/>
          <p:cNvSpPr/>
          <p:nvPr/>
        </p:nvSpPr>
        <p:spPr>
          <a:xfrm>
            <a:off x="1026720" y="1105200"/>
            <a:ext cx="4399200" cy="61992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РЕСПУБЛИКА БЕЛАРУСЬ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Прямоугольник 6"/>
          <p:cNvSpPr/>
          <p:nvPr/>
        </p:nvSpPr>
        <p:spPr>
          <a:xfrm>
            <a:off x="7660080" y="1105200"/>
            <a:ext cx="4399200" cy="61992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ВИТЕБСКАЯ ОБЛАСТЬ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Прямоугольник 7"/>
          <p:cNvSpPr/>
          <p:nvPr/>
        </p:nvSpPr>
        <p:spPr>
          <a:xfrm>
            <a:off x="6032520" y="1105200"/>
            <a:ext cx="1009080" cy="365364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entury"/>
              </a:rPr>
              <a:t>НАБЛЮДАТЕЛИ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5" name="Прямоугольник 8"/>
          <p:cNvSpPr/>
          <p:nvPr/>
        </p:nvSpPr>
        <p:spPr>
          <a:xfrm>
            <a:off x="1026720" y="1892160"/>
            <a:ext cx="4399200" cy="28666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entury"/>
              </a:rPr>
              <a:t>аккредитовано 27 790 внутренних наблюдателей, из них: </a:t>
            </a:r>
            <a:br>
              <a:rPr sz="2000"/>
            </a:br>
            <a:r>
              <a:rPr b="1" lang="ru-RU" sz="2000" spc="-1" strike="noStrike">
                <a:solidFill>
                  <a:srgbClr val="000000"/>
                </a:solidFill>
                <a:latin typeface="Century"/>
              </a:rPr>
              <a:t>ЦИК, областными (Минской городской) окружными избирательными комиссиями – 726, районными, городскими, поселковыми, сельскими, участковыми – 27 064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6" name="Прямоугольник 9"/>
          <p:cNvSpPr/>
          <p:nvPr/>
        </p:nvSpPr>
        <p:spPr>
          <a:xfrm>
            <a:off x="7660080" y="1887480"/>
            <a:ext cx="4399200" cy="28666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entury"/>
              </a:rPr>
              <a:t>аккредитовано 1113  внутренних наблюдателя, из них: областными,  окружными избирательными комиссиями – 69, районными, городскими, поселковыми, сельскими, участковыми – 1044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7" name="Прямоугольник 10"/>
          <p:cNvSpPr/>
          <p:nvPr/>
        </p:nvSpPr>
        <p:spPr>
          <a:xfrm>
            <a:off x="1026720" y="5264640"/>
            <a:ext cx="3070080" cy="12880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entury"/>
              </a:rPr>
              <a:t>ИНОСТРАННЫЕ НАБЛЮДАТЕЛИ</a:t>
            </a:r>
            <a:br>
              <a:rPr sz="2000"/>
            </a:br>
            <a:r>
              <a:rPr b="1" lang="ru-RU" sz="2000" spc="-1" strike="noStrike">
                <a:solidFill>
                  <a:srgbClr val="000000"/>
                </a:solidFill>
                <a:latin typeface="Century"/>
              </a:rPr>
              <a:t>(всего 96 человек)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8" name="Прямоугольник 11"/>
          <p:cNvSpPr/>
          <p:nvPr/>
        </p:nvSpPr>
        <p:spPr>
          <a:xfrm>
            <a:off x="4497480" y="4848120"/>
            <a:ext cx="7550280" cy="61992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entury"/>
              </a:rPr>
              <a:t>миссия СНГ, в том числе Межпарламентская Ассамблея государств-участников СНГ (86 человек)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9" name="Прямоугольник 12"/>
          <p:cNvSpPr/>
          <p:nvPr/>
        </p:nvSpPr>
        <p:spPr>
          <a:xfrm>
            <a:off x="4497480" y="5533560"/>
            <a:ext cx="7550280" cy="61992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entury"/>
              </a:rPr>
              <a:t>Шанхайская организация сотрудничества (4 человека)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Прямоугольник 13"/>
          <p:cNvSpPr/>
          <p:nvPr/>
        </p:nvSpPr>
        <p:spPr>
          <a:xfrm>
            <a:off x="4497480" y="6181920"/>
            <a:ext cx="7550280" cy="61992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entury"/>
              </a:rPr>
              <a:t>избирательные органы иностранных государств (6 человек)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31" name="Прямая со стрелкой 15"/>
          <p:cNvCxnSpPr>
            <a:stCxn id="427" idx="3"/>
            <a:endCxn id="428" idx="1"/>
          </p:cNvCxnSpPr>
          <p:nvPr/>
        </p:nvCxnSpPr>
        <p:spPr>
          <a:xfrm flipV="1">
            <a:off x="4096800" y="5158080"/>
            <a:ext cx="401040" cy="750960"/>
          </a:xfrm>
          <a:prstGeom prst="straightConnector1">
            <a:avLst/>
          </a:prstGeom>
          <a:ln>
            <a:solidFill>
              <a:srgbClr val="4472c4"/>
            </a:solidFill>
            <a:tailEnd len="med" type="triangle" w="med"/>
          </a:ln>
        </p:spPr>
      </p:cxnSp>
      <p:cxnSp>
        <p:nvCxnSpPr>
          <p:cNvPr id="432" name="Прямая со стрелкой 17"/>
          <p:cNvCxnSpPr>
            <a:stCxn id="427" idx="3"/>
            <a:endCxn id="429" idx="1"/>
          </p:cNvCxnSpPr>
          <p:nvPr/>
        </p:nvCxnSpPr>
        <p:spPr>
          <a:xfrm flipV="1">
            <a:off x="4096800" y="5843520"/>
            <a:ext cx="401040" cy="65520"/>
          </a:xfrm>
          <a:prstGeom prst="straightConnector1">
            <a:avLst/>
          </a:prstGeom>
          <a:ln>
            <a:solidFill>
              <a:srgbClr val="4472c4"/>
            </a:solidFill>
            <a:tailEnd len="med" type="triangle" w="med"/>
          </a:ln>
        </p:spPr>
      </p:cxnSp>
      <p:cxnSp>
        <p:nvCxnSpPr>
          <p:cNvPr id="433" name="Прямая со стрелкой 20"/>
          <p:cNvCxnSpPr>
            <a:stCxn id="427" idx="3"/>
            <a:endCxn id="430" idx="1"/>
          </p:cNvCxnSpPr>
          <p:nvPr/>
        </p:nvCxnSpPr>
        <p:spPr>
          <a:xfrm>
            <a:off x="4096800" y="5908680"/>
            <a:ext cx="401040" cy="583560"/>
          </a:xfrm>
          <a:prstGeom prst="straightConnector1">
            <a:avLst/>
          </a:prstGeom>
          <a:ln>
            <a:solidFill>
              <a:srgbClr val="4472c4"/>
            </a:solidFill>
            <a:tailEnd len="med" type="triangle" w="med"/>
          </a:ln>
        </p:spPr>
      </p:cxnSp>
    </p:spTree>
  </p:cSld>
  <p:transition spd="slow">
    <p:push dir="u"/>
  </p:transition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73CA233-3971-478F-9196-60C41B2DDD40}" type="slidenum">
              <a:rPr b="1" lang="ru-RU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35" name="Рисунок 4" descr=""/>
          <p:cNvPicPr/>
          <p:nvPr/>
        </p:nvPicPr>
        <p:blipFill>
          <a:blip r:embed="rId1"/>
          <a:srcRect l="0" t="31807" r="-166" b="30694"/>
          <a:stretch/>
        </p:blipFill>
        <p:spPr>
          <a:xfrm rot="5400000">
            <a:off x="-1543320" y="1552320"/>
            <a:ext cx="398124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pic>
        <p:nvPicPr>
          <p:cNvPr id="436" name="Рисунок 5" descr=""/>
          <p:cNvPicPr/>
          <p:nvPr/>
        </p:nvPicPr>
        <p:blipFill>
          <a:blip r:embed="rId2"/>
          <a:srcRect l="0" t="31807" r="27870" b="30694"/>
          <a:stretch/>
        </p:blipFill>
        <p:spPr>
          <a:xfrm rot="5400000">
            <a:off x="-986400" y="4968000"/>
            <a:ext cx="286668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sp>
        <p:nvSpPr>
          <p:cNvPr id="437" name="Прямоугольник 1"/>
          <p:cNvSpPr/>
          <p:nvPr/>
        </p:nvSpPr>
        <p:spPr>
          <a:xfrm>
            <a:off x="1026720" y="120600"/>
            <a:ext cx="11032920" cy="73296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entury"/>
              </a:rPr>
              <a:t>ВАЖЕН ГОЛОС КАЖДОГО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8" name="Прямоугольник 2"/>
          <p:cNvSpPr/>
          <p:nvPr/>
        </p:nvSpPr>
        <p:spPr>
          <a:xfrm>
            <a:off x="1026720" y="1105200"/>
            <a:ext cx="11032920" cy="87012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Ключевой особенностью электоральной кампании – 2024 года является то, что проходит она на фоне серьезных для нашей страны внешнеполитических вызовов – военного конфликта в Украине и нескрываемой гибридной агрессии со стороны Запада.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Прямоугольник 6"/>
          <p:cNvSpPr/>
          <p:nvPr/>
        </p:nvSpPr>
        <p:spPr>
          <a:xfrm>
            <a:off x="1026720" y="2226600"/>
            <a:ext cx="11032920" cy="18532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Перед белорусами стоит непростая задача – строительство национальной политической системы, которая бы максимально обеспечивала и защищала ценности мира, безопасности и социальной справедливости на белорусской земле. Прийти на избирательный участок и сделать свой выбор – это не только долг и обязанность каждого из нас, но это еще и громкое ”НЕТ“ общественному противостоянию, ”майдану“ и хаосу в нашей стране. Не отдать свой голос нельзя – слишком большая ответственность за будущее лежит на каждом из нас. 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0" name="Рисунок 8" descr=""/>
          <p:cNvPicPr/>
          <p:nvPr/>
        </p:nvPicPr>
        <p:blipFill>
          <a:blip r:embed="rId3"/>
          <a:stretch/>
        </p:blipFill>
        <p:spPr>
          <a:xfrm>
            <a:off x="6095880" y="4289040"/>
            <a:ext cx="2383560" cy="2383560"/>
          </a:xfrm>
          <a:prstGeom prst="rect">
            <a:avLst/>
          </a:prstGeom>
          <a:ln w="0">
            <a:noFill/>
          </a:ln>
        </p:spPr>
      </p:pic>
      <p:pic>
        <p:nvPicPr>
          <p:cNvPr id="441" name="Рисунок 10" descr=""/>
          <p:cNvPicPr/>
          <p:nvPr/>
        </p:nvPicPr>
        <p:blipFill>
          <a:blip r:embed="rId4"/>
          <a:stretch/>
        </p:blipFill>
        <p:spPr>
          <a:xfrm>
            <a:off x="3483720" y="4188600"/>
            <a:ext cx="1954080" cy="258444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DE8BC01-4428-4966-9698-0420099F41A3}" type="slidenum">
              <a:rPr b="1" lang="ru-RU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43" name="Рисунок 4" descr=""/>
          <p:cNvPicPr/>
          <p:nvPr/>
        </p:nvPicPr>
        <p:blipFill>
          <a:blip r:embed="rId1"/>
          <a:srcRect l="0" t="31807" r="-166" b="30694"/>
          <a:stretch/>
        </p:blipFill>
        <p:spPr>
          <a:xfrm rot="5400000">
            <a:off x="-1543320" y="1552320"/>
            <a:ext cx="398124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pic>
        <p:nvPicPr>
          <p:cNvPr id="444" name="Рисунок 5" descr=""/>
          <p:cNvPicPr/>
          <p:nvPr/>
        </p:nvPicPr>
        <p:blipFill>
          <a:blip r:embed="rId2"/>
          <a:srcRect l="0" t="31807" r="27870" b="30694"/>
          <a:stretch/>
        </p:blipFill>
        <p:spPr>
          <a:xfrm rot="5400000">
            <a:off x="-986400" y="4968000"/>
            <a:ext cx="286668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pic>
        <p:nvPicPr>
          <p:cNvPr id="445" name="Рисунок 2" descr=""/>
          <p:cNvPicPr/>
          <p:nvPr/>
        </p:nvPicPr>
        <p:blipFill>
          <a:blip r:embed="rId3"/>
          <a:stretch/>
        </p:blipFill>
        <p:spPr>
          <a:xfrm>
            <a:off x="1112760" y="132120"/>
            <a:ext cx="3296520" cy="3296520"/>
          </a:xfrm>
          <a:prstGeom prst="rect">
            <a:avLst/>
          </a:prstGeom>
          <a:ln w="0">
            <a:noFill/>
          </a:ln>
        </p:spPr>
      </p:pic>
      <p:sp>
        <p:nvSpPr>
          <p:cNvPr id="446" name="Прямоугольник 6"/>
          <p:cNvSpPr/>
          <p:nvPr/>
        </p:nvSpPr>
        <p:spPr>
          <a:xfrm>
            <a:off x="4942800" y="1106640"/>
            <a:ext cx="6866280" cy="232344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entury"/>
              </a:rPr>
              <a:t>”</a:t>
            </a:r>
            <a:r>
              <a:rPr b="1" lang="ru-RU" sz="2400" spc="-1" strike="noStrike">
                <a:solidFill>
                  <a:srgbClr val="000000"/>
                </a:solidFill>
                <a:latin typeface="Century"/>
              </a:rPr>
              <a:t>Мы сегодня в такой сложной ситуации, что это подобно тому, что мы идем по тонкому льду. Неосторожный шаг – и мы можем утонуть, опрокинуть государство“.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entury"/>
              </a:rPr>
              <a:t>	</a:t>
            </a:r>
            <a:r>
              <a:rPr b="1" lang="ru-RU" sz="2400" spc="-1" strike="noStrike">
                <a:solidFill>
                  <a:srgbClr val="000000"/>
                </a:solidFill>
                <a:latin typeface="Century"/>
              </a:rPr>
              <a:t>	</a:t>
            </a:r>
            <a:r>
              <a:rPr b="1" lang="ru-RU" sz="2400" spc="-1" strike="noStrike">
                <a:solidFill>
                  <a:srgbClr val="000000"/>
                </a:solidFill>
                <a:latin typeface="Century"/>
              </a:rPr>
              <a:t>	</a:t>
            </a:r>
            <a:r>
              <a:rPr b="1" lang="ru-RU" sz="2400" spc="-1" strike="noStrike">
                <a:solidFill>
                  <a:srgbClr val="000000"/>
                </a:solidFill>
                <a:latin typeface="Century"/>
              </a:rPr>
              <a:t>	</a:t>
            </a:r>
            <a:r>
              <a:rPr b="1" lang="ru-RU" sz="2400" spc="-1" strike="noStrike">
                <a:solidFill>
                  <a:srgbClr val="000000"/>
                </a:solidFill>
                <a:latin typeface="Century"/>
              </a:rPr>
              <a:t>        </a:t>
            </a:r>
            <a:r>
              <a:rPr b="1" lang="ru-RU" sz="2400" spc="-1" strike="noStrike">
                <a:solidFill>
                  <a:srgbClr val="000000"/>
                </a:solidFill>
                <a:latin typeface="Century"/>
              </a:rPr>
              <a:t>А.Г.Лукашенко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Прямоугольник 7"/>
          <p:cNvSpPr/>
          <p:nvPr/>
        </p:nvSpPr>
        <p:spPr>
          <a:xfrm>
            <a:off x="2761200" y="3898800"/>
            <a:ext cx="6866280" cy="264852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entury"/>
              </a:rPr>
              <a:t>Наш конституционный строй в очередной раз проходит важное испытание. Правильный, осознанный выбор каждого гражданина определит дальнейшее устойчивое развитие суверенной Беларуси, благополучное будущее наших детей </a:t>
            </a:r>
            <a:br>
              <a:rPr sz="2400"/>
            </a:br>
            <a:r>
              <a:rPr b="1" lang="ru-RU" sz="2400" spc="-1" strike="noStrike">
                <a:solidFill>
                  <a:srgbClr val="000000"/>
                </a:solidFill>
                <a:latin typeface="Century"/>
              </a:rPr>
              <a:t>и внуков.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push dir="u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9EDDFC7-8D02-4BB2-B4E0-63731C6F5A93}" type="slidenum">
              <a:rPr b="1" lang="ru-RU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96" name="Рисунок 4" descr=""/>
          <p:cNvPicPr/>
          <p:nvPr/>
        </p:nvPicPr>
        <p:blipFill>
          <a:blip r:embed="rId1"/>
          <a:srcRect l="0" t="31807" r="-166" b="30694"/>
          <a:stretch/>
        </p:blipFill>
        <p:spPr>
          <a:xfrm rot="5400000">
            <a:off x="-1543320" y="1552320"/>
            <a:ext cx="398124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pic>
        <p:nvPicPr>
          <p:cNvPr id="97" name="Рисунок 5" descr=""/>
          <p:cNvPicPr/>
          <p:nvPr/>
        </p:nvPicPr>
        <p:blipFill>
          <a:blip r:embed="rId2"/>
          <a:srcRect l="0" t="31807" r="27870" b="30694"/>
          <a:stretch/>
        </p:blipFill>
        <p:spPr>
          <a:xfrm rot="5400000">
            <a:off x="-986400" y="4968000"/>
            <a:ext cx="286668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pic>
        <p:nvPicPr>
          <p:cNvPr id="98" name="Рисунок 2" descr=""/>
          <p:cNvPicPr/>
          <p:nvPr/>
        </p:nvPicPr>
        <p:blipFill>
          <a:blip r:embed="rId3"/>
          <a:srcRect l="0" t="0" r="0" b="2119"/>
          <a:stretch/>
        </p:blipFill>
        <p:spPr>
          <a:xfrm>
            <a:off x="1026720" y="1128240"/>
            <a:ext cx="3236040" cy="3247200"/>
          </a:xfrm>
          <a:prstGeom prst="rect">
            <a:avLst/>
          </a:prstGeom>
          <a:ln w="0">
            <a:noFill/>
          </a:ln>
        </p:spPr>
      </p:pic>
      <p:sp>
        <p:nvSpPr>
          <p:cNvPr id="99" name="Прямоугольник 6"/>
          <p:cNvSpPr/>
          <p:nvPr/>
        </p:nvSpPr>
        <p:spPr>
          <a:xfrm>
            <a:off x="1026720" y="120600"/>
            <a:ext cx="11032920" cy="73296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entury"/>
              </a:rPr>
              <a:t>ИЗБИРАТЕЛЬНАЯ КАМПАНИЯ В РЕСПУБЛИКЕ БЕЛАРУСЬ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Прямоугольник 7"/>
          <p:cNvSpPr/>
          <p:nvPr/>
        </p:nvSpPr>
        <p:spPr>
          <a:xfrm>
            <a:off x="4311720" y="1128240"/>
            <a:ext cx="7747560" cy="53604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entury"/>
              </a:rPr>
              <a:t>ПРЕДСТОИТ ИЗБРАТЬ: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Прямоугольник 8"/>
          <p:cNvSpPr/>
          <p:nvPr/>
        </p:nvSpPr>
        <p:spPr>
          <a:xfrm>
            <a:off x="4311720" y="1919160"/>
            <a:ext cx="3236040" cy="112572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entury"/>
              </a:rPr>
              <a:t>депутаты Палаты представителей Национального собрания Республики Беларусь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Прямоугольник 9"/>
          <p:cNvSpPr/>
          <p:nvPr/>
        </p:nvSpPr>
        <p:spPr>
          <a:xfrm>
            <a:off x="8823240" y="1919160"/>
            <a:ext cx="3236040" cy="112572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entury"/>
              </a:rPr>
              <a:t>110 человек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Стрелка: вправо 10"/>
          <p:cNvSpPr/>
          <p:nvPr/>
        </p:nvSpPr>
        <p:spPr>
          <a:xfrm>
            <a:off x="7548120" y="2329200"/>
            <a:ext cx="1274760" cy="3646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4" name="Прямоугольник 11"/>
          <p:cNvSpPr/>
          <p:nvPr/>
        </p:nvSpPr>
        <p:spPr>
          <a:xfrm>
            <a:off x="4311720" y="3249720"/>
            <a:ext cx="3236040" cy="112572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entury"/>
              </a:rPr>
              <a:t>депутаты местных Советов депутатов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Прямоугольник 12"/>
          <p:cNvSpPr/>
          <p:nvPr/>
        </p:nvSpPr>
        <p:spPr>
          <a:xfrm>
            <a:off x="8823240" y="3249720"/>
            <a:ext cx="3236040" cy="112572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entury"/>
              </a:rPr>
              <a:t>12 514 человек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Стрелка: вправо 13"/>
          <p:cNvSpPr/>
          <p:nvPr/>
        </p:nvSpPr>
        <p:spPr>
          <a:xfrm>
            <a:off x="7548120" y="3659760"/>
            <a:ext cx="1274760" cy="3646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7" name="Прямоугольник 14"/>
          <p:cNvSpPr/>
          <p:nvPr/>
        </p:nvSpPr>
        <p:spPr>
          <a:xfrm>
            <a:off x="1026720" y="4462560"/>
            <a:ext cx="2328840" cy="5662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Century"/>
              </a:rPr>
              <a:t>областные (Минский городской) Советы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Прямоугольник 15"/>
          <p:cNvSpPr/>
          <p:nvPr/>
        </p:nvSpPr>
        <p:spPr>
          <a:xfrm>
            <a:off x="3951000" y="4466880"/>
            <a:ext cx="2328840" cy="56232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entury"/>
              </a:rPr>
              <a:t>388 депутатов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Стрелка: вправо 16"/>
          <p:cNvSpPr/>
          <p:nvPr/>
        </p:nvSpPr>
        <p:spPr>
          <a:xfrm>
            <a:off x="3355560" y="4629240"/>
            <a:ext cx="594720" cy="2325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0" name="Прямоугольник 17"/>
          <p:cNvSpPr/>
          <p:nvPr/>
        </p:nvSpPr>
        <p:spPr>
          <a:xfrm>
            <a:off x="1026720" y="5187600"/>
            <a:ext cx="2328840" cy="5662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Century"/>
              </a:rPr>
              <a:t>районные Советы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Прямоугольник 18"/>
          <p:cNvSpPr/>
          <p:nvPr/>
        </p:nvSpPr>
        <p:spPr>
          <a:xfrm>
            <a:off x="3951000" y="5191920"/>
            <a:ext cx="2328840" cy="56232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entury"/>
              </a:rPr>
              <a:t>3 434 депутатов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Стрелка: вправо 19"/>
          <p:cNvSpPr/>
          <p:nvPr/>
        </p:nvSpPr>
        <p:spPr>
          <a:xfrm>
            <a:off x="3355560" y="5354640"/>
            <a:ext cx="594720" cy="2325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3" name="Прямоугольник 20"/>
          <p:cNvSpPr/>
          <p:nvPr/>
        </p:nvSpPr>
        <p:spPr>
          <a:xfrm>
            <a:off x="1026720" y="5961240"/>
            <a:ext cx="2328840" cy="5662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Century"/>
              </a:rPr>
              <a:t>городские Советы</a:t>
            </a:r>
            <a:br>
              <a:rPr sz="1600"/>
            </a:br>
            <a:r>
              <a:rPr b="1" lang="ru-RU" sz="1100" spc="-1" strike="noStrike">
                <a:solidFill>
                  <a:srgbClr val="000000"/>
                </a:solidFill>
                <a:latin typeface="Century"/>
              </a:rPr>
              <a:t>(городов областного подчинения)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Прямоугольник 21"/>
          <p:cNvSpPr/>
          <p:nvPr/>
        </p:nvSpPr>
        <p:spPr>
          <a:xfrm>
            <a:off x="3951000" y="5965200"/>
            <a:ext cx="2328840" cy="56232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entury"/>
              </a:rPr>
              <a:t>373 депутата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Стрелка: вправо 22"/>
          <p:cNvSpPr/>
          <p:nvPr/>
        </p:nvSpPr>
        <p:spPr>
          <a:xfrm>
            <a:off x="3355560" y="6127920"/>
            <a:ext cx="594720" cy="2325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6" name="Прямоугольник 23"/>
          <p:cNvSpPr/>
          <p:nvPr/>
        </p:nvSpPr>
        <p:spPr>
          <a:xfrm>
            <a:off x="6806160" y="4474440"/>
            <a:ext cx="2328840" cy="5662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Century"/>
              </a:rPr>
              <a:t>городские Советы</a:t>
            </a:r>
            <a:br>
              <a:rPr sz="1600"/>
            </a:br>
            <a:r>
              <a:rPr b="1" lang="ru-RU" sz="1100" spc="-1" strike="noStrike">
                <a:solidFill>
                  <a:srgbClr val="000000"/>
                </a:solidFill>
                <a:latin typeface="Century"/>
              </a:rPr>
              <a:t>(городов районного подчинения)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Прямоугольник 24"/>
          <p:cNvSpPr/>
          <p:nvPr/>
        </p:nvSpPr>
        <p:spPr>
          <a:xfrm>
            <a:off x="9730440" y="4478760"/>
            <a:ext cx="2328840" cy="56232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entury"/>
              </a:rPr>
              <a:t>223 депутата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Стрелка: вправо 25"/>
          <p:cNvSpPr/>
          <p:nvPr/>
        </p:nvSpPr>
        <p:spPr>
          <a:xfrm>
            <a:off x="9135360" y="4641480"/>
            <a:ext cx="594720" cy="2325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9" name="Прямоугольник 26"/>
          <p:cNvSpPr/>
          <p:nvPr/>
        </p:nvSpPr>
        <p:spPr>
          <a:xfrm>
            <a:off x="6806160" y="5187600"/>
            <a:ext cx="2328840" cy="5662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Century"/>
              </a:rPr>
              <a:t>поселковые Советы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Прямоугольник 27"/>
          <p:cNvSpPr/>
          <p:nvPr/>
        </p:nvSpPr>
        <p:spPr>
          <a:xfrm>
            <a:off x="9730440" y="5191920"/>
            <a:ext cx="2328840" cy="56232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entury"/>
              </a:rPr>
              <a:t>63 депутата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Стрелка: вправо 28"/>
          <p:cNvSpPr/>
          <p:nvPr/>
        </p:nvSpPr>
        <p:spPr>
          <a:xfrm>
            <a:off x="9135360" y="5354640"/>
            <a:ext cx="594720" cy="2325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2" name="Прямоугольник 29"/>
          <p:cNvSpPr/>
          <p:nvPr/>
        </p:nvSpPr>
        <p:spPr>
          <a:xfrm>
            <a:off x="6806160" y="5956920"/>
            <a:ext cx="2328840" cy="5662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Century"/>
              </a:rPr>
              <a:t>сельские Советы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Прямоугольник 30"/>
          <p:cNvSpPr/>
          <p:nvPr/>
        </p:nvSpPr>
        <p:spPr>
          <a:xfrm>
            <a:off x="9730440" y="5961240"/>
            <a:ext cx="2328840" cy="56232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entury"/>
              </a:rPr>
              <a:t>8 033 депутата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Стрелка: вправо 31"/>
          <p:cNvSpPr/>
          <p:nvPr/>
        </p:nvSpPr>
        <p:spPr>
          <a:xfrm>
            <a:off x="9135360" y="6123960"/>
            <a:ext cx="594720" cy="2325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</p:spTree>
  </p:cSld>
  <p:transition spd="slow">
    <p:push dir="u"/>
  </p:transition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TextBox 3"/>
          <p:cNvSpPr/>
          <p:nvPr/>
        </p:nvSpPr>
        <p:spPr>
          <a:xfrm>
            <a:off x="361800" y="2329200"/>
            <a:ext cx="11334240" cy="155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002060"/>
                </a:solidFill>
                <a:latin typeface="Century"/>
              </a:rPr>
              <a:t>ВЫБОРЫ ДЕПУТАТОВ 2024: 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002060"/>
                </a:solidFill>
                <a:latin typeface="Century"/>
              </a:rPr>
              <a:t>АРГУМЕНТЫ И ФАКТЫ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9" name="Рисунок 5" descr=""/>
          <p:cNvPicPr/>
          <p:nvPr/>
        </p:nvPicPr>
        <p:blipFill>
          <a:blip r:embed="rId1"/>
          <a:stretch/>
        </p:blipFill>
        <p:spPr>
          <a:xfrm>
            <a:off x="4998960" y="219600"/>
            <a:ext cx="2193480" cy="1961280"/>
          </a:xfrm>
          <a:prstGeom prst="rect">
            <a:avLst/>
          </a:prstGeom>
          <a:ln w="0">
            <a:noFill/>
          </a:ln>
        </p:spPr>
      </p:pic>
      <p:pic>
        <p:nvPicPr>
          <p:cNvPr id="450" name="Рисунок 9" descr=""/>
          <p:cNvPicPr/>
          <p:nvPr/>
        </p:nvPicPr>
        <p:blipFill>
          <a:blip r:embed="rId2"/>
          <a:stretch/>
        </p:blipFill>
        <p:spPr>
          <a:xfrm>
            <a:off x="2277360" y="4137120"/>
            <a:ext cx="8307000" cy="2500920"/>
          </a:xfrm>
          <a:prstGeom prst="rect">
            <a:avLst/>
          </a:prstGeom>
          <a:ln w="0">
            <a:noFill/>
          </a:ln>
        </p:spPr>
      </p:pic>
      <p:pic>
        <p:nvPicPr>
          <p:cNvPr id="451" name="Рисунок 11" descr=""/>
          <p:cNvPicPr/>
          <p:nvPr/>
        </p:nvPicPr>
        <p:blipFill>
          <a:blip r:embed="rId3"/>
          <a:srcRect l="0" t="31807" r="-166" b="30694"/>
          <a:stretch/>
        </p:blipFill>
        <p:spPr>
          <a:xfrm rot="5400000">
            <a:off x="-1543320" y="1552320"/>
            <a:ext cx="398124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pic>
        <p:nvPicPr>
          <p:cNvPr id="452" name="Рисунок 12" descr=""/>
          <p:cNvPicPr/>
          <p:nvPr/>
        </p:nvPicPr>
        <p:blipFill>
          <a:blip r:embed="rId4"/>
          <a:srcRect l="0" t="31807" r="27870" b="30694"/>
          <a:stretch/>
        </p:blipFill>
        <p:spPr>
          <a:xfrm rot="5400000">
            <a:off x="-986400" y="4968000"/>
            <a:ext cx="286668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</p:spTree>
  </p:cSld>
  <p:transition spd="slow">
    <p:push dir="u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D7E5BC3-2D89-4B19-B586-8ED476A27FD6}" type="slidenum">
              <a:rPr b="1" lang="ru-RU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26" name="Рисунок 4" descr=""/>
          <p:cNvPicPr/>
          <p:nvPr/>
        </p:nvPicPr>
        <p:blipFill>
          <a:blip r:embed="rId1"/>
          <a:srcRect l="0" t="31807" r="-166" b="30694"/>
          <a:stretch/>
        </p:blipFill>
        <p:spPr>
          <a:xfrm rot="5400000">
            <a:off x="-1543320" y="1552320"/>
            <a:ext cx="398124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pic>
        <p:nvPicPr>
          <p:cNvPr id="127" name="Рисунок 5" descr=""/>
          <p:cNvPicPr/>
          <p:nvPr/>
        </p:nvPicPr>
        <p:blipFill>
          <a:blip r:embed="rId2"/>
          <a:srcRect l="0" t="31807" r="27870" b="30694"/>
          <a:stretch/>
        </p:blipFill>
        <p:spPr>
          <a:xfrm rot="5400000">
            <a:off x="-986400" y="4968000"/>
            <a:ext cx="286668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pic>
        <p:nvPicPr>
          <p:cNvPr id="128" name="Рисунок 2" descr=""/>
          <p:cNvPicPr/>
          <p:nvPr/>
        </p:nvPicPr>
        <p:blipFill>
          <a:blip r:embed="rId3"/>
          <a:stretch/>
        </p:blipFill>
        <p:spPr>
          <a:xfrm>
            <a:off x="1726920" y="136440"/>
            <a:ext cx="8737560" cy="2578320"/>
          </a:xfrm>
          <a:prstGeom prst="rect">
            <a:avLst/>
          </a:prstGeom>
          <a:ln w="0">
            <a:noFill/>
          </a:ln>
        </p:spPr>
      </p:pic>
      <p:sp>
        <p:nvSpPr>
          <p:cNvPr id="129" name="Прямоугольник 6"/>
          <p:cNvSpPr/>
          <p:nvPr/>
        </p:nvSpPr>
        <p:spPr>
          <a:xfrm>
            <a:off x="1947960" y="3075840"/>
            <a:ext cx="2390760" cy="8632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entury"/>
              </a:rPr>
              <a:t>ОСНОВНОЙ ДЕНЬ ГОЛОСОВАНИЯ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Прямоугольник 7"/>
          <p:cNvSpPr/>
          <p:nvPr/>
        </p:nvSpPr>
        <p:spPr>
          <a:xfrm>
            <a:off x="5279400" y="3075840"/>
            <a:ext cx="2390760" cy="8632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entury"/>
              </a:rPr>
              <a:t>25 февраля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Стрелка: вправо 8"/>
          <p:cNvSpPr/>
          <p:nvPr/>
        </p:nvSpPr>
        <p:spPr>
          <a:xfrm>
            <a:off x="4339080" y="3324960"/>
            <a:ext cx="939960" cy="3646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2" name="Стрелка: вправо 9"/>
          <p:cNvSpPr/>
          <p:nvPr/>
        </p:nvSpPr>
        <p:spPr>
          <a:xfrm>
            <a:off x="7670160" y="3324960"/>
            <a:ext cx="939960" cy="3646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3" name="Прямоугольник 10"/>
          <p:cNvSpPr/>
          <p:nvPr/>
        </p:nvSpPr>
        <p:spPr>
          <a:xfrm>
            <a:off x="8610480" y="3056400"/>
            <a:ext cx="2390760" cy="88272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entury"/>
              </a:rPr>
              <a:t>с 8.00 до 20.00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Прямоугольник 11"/>
          <p:cNvSpPr/>
          <p:nvPr/>
        </p:nvSpPr>
        <p:spPr>
          <a:xfrm>
            <a:off x="1947960" y="4087800"/>
            <a:ext cx="2390760" cy="8632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entury"/>
              </a:rPr>
              <a:t>ДОСРОЧНОЕ ГОЛОСОВАНИЕ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Прямоугольник 12"/>
          <p:cNvSpPr/>
          <p:nvPr/>
        </p:nvSpPr>
        <p:spPr>
          <a:xfrm>
            <a:off x="5279400" y="4087800"/>
            <a:ext cx="2390760" cy="8632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entury"/>
              </a:rPr>
              <a:t>с 20 по 24 февраля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Стрелка: вправо 13"/>
          <p:cNvSpPr/>
          <p:nvPr/>
        </p:nvSpPr>
        <p:spPr>
          <a:xfrm>
            <a:off x="4339080" y="4337280"/>
            <a:ext cx="939960" cy="3646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7" name="Стрелка: вправо 14"/>
          <p:cNvSpPr/>
          <p:nvPr/>
        </p:nvSpPr>
        <p:spPr>
          <a:xfrm>
            <a:off x="7670160" y="4337280"/>
            <a:ext cx="939960" cy="3646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8" name="Прямоугольник 15"/>
          <p:cNvSpPr/>
          <p:nvPr/>
        </p:nvSpPr>
        <p:spPr>
          <a:xfrm>
            <a:off x="8610480" y="4068720"/>
            <a:ext cx="2390760" cy="88272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entury"/>
              </a:rPr>
              <a:t>с 12.00 до 19.00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Прямоугольник 17"/>
          <p:cNvSpPr/>
          <p:nvPr/>
        </p:nvSpPr>
        <p:spPr>
          <a:xfrm>
            <a:off x="1947960" y="5151240"/>
            <a:ext cx="2390760" cy="8632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entury"/>
              </a:rPr>
              <a:t>ГОЛОСОВАНИЕ НА ДОМУ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Прямоугольник 18"/>
          <p:cNvSpPr/>
          <p:nvPr/>
        </p:nvSpPr>
        <p:spPr>
          <a:xfrm>
            <a:off x="5279400" y="5151240"/>
            <a:ext cx="2390760" cy="8632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entury"/>
              </a:rPr>
              <a:t>только </a:t>
            </a:r>
            <a:br>
              <a:rPr sz="2400"/>
            </a:br>
            <a:r>
              <a:rPr b="1" lang="ru-RU" sz="2400" spc="-1" strike="noStrike">
                <a:solidFill>
                  <a:srgbClr val="000000"/>
                </a:solidFill>
                <a:latin typeface="Century"/>
              </a:rPr>
              <a:t>25 февраля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Стрелка: вправо 19"/>
          <p:cNvSpPr/>
          <p:nvPr/>
        </p:nvSpPr>
        <p:spPr>
          <a:xfrm>
            <a:off x="4339080" y="5400360"/>
            <a:ext cx="939960" cy="3646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42" name="Стрелка: вправо 20"/>
          <p:cNvSpPr/>
          <p:nvPr/>
        </p:nvSpPr>
        <p:spPr>
          <a:xfrm>
            <a:off x="7670160" y="5400360"/>
            <a:ext cx="939960" cy="3646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43" name="Прямоугольник 21"/>
          <p:cNvSpPr/>
          <p:nvPr/>
        </p:nvSpPr>
        <p:spPr>
          <a:xfrm>
            <a:off x="8610480" y="5131800"/>
            <a:ext cx="2390760" cy="88272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entury"/>
              </a:rPr>
              <a:t>до 18.00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entury"/>
              </a:rPr>
              <a:t>(при обращении в комиссию)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push dir="u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ldNum" idx="10"/>
          </p:nvPr>
        </p:nvSpPr>
        <p:spPr>
          <a:xfrm>
            <a:off x="8670960" y="6332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3E3FE35-7B73-429E-A917-9C783EE1A6DA}" type="slidenum">
              <a:rPr b="1" lang="ru-RU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45" name="Рисунок 4" descr=""/>
          <p:cNvPicPr/>
          <p:nvPr/>
        </p:nvPicPr>
        <p:blipFill>
          <a:blip r:embed="rId1"/>
          <a:srcRect l="0" t="31807" r="-166" b="30694"/>
          <a:stretch/>
        </p:blipFill>
        <p:spPr>
          <a:xfrm rot="5400000">
            <a:off x="-1543320" y="1552320"/>
            <a:ext cx="398124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pic>
        <p:nvPicPr>
          <p:cNvPr id="146" name="Рисунок 5" descr=""/>
          <p:cNvPicPr/>
          <p:nvPr/>
        </p:nvPicPr>
        <p:blipFill>
          <a:blip r:embed="rId2"/>
          <a:srcRect l="0" t="31807" r="27870" b="30694"/>
          <a:stretch/>
        </p:blipFill>
        <p:spPr>
          <a:xfrm rot="5400000">
            <a:off x="-986400" y="4968000"/>
            <a:ext cx="286668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sp>
        <p:nvSpPr>
          <p:cNvPr id="147" name="Прямоугольник 22"/>
          <p:cNvSpPr/>
          <p:nvPr/>
        </p:nvSpPr>
        <p:spPr>
          <a:xfrm>
            <a:off x="1991160" y="136440"/>
            <a:ext cx="9053280" cy="88956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entury"/>
              </a:rPr>
              <a:t>С 9 февраля каждый избиратель может проверить включен ли он в список для голосования по месту проживания и правильно ли указаны сведения о нем.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Прямоугольник 1"/>
          <p:cNvSpPr/>
          <p:nvPr/>
        </p:nvSpPr>
        <p:spPr>
          <a:xfrm>
            <a:off x="1108440" y="1298160"/>
            <a:ext cx="3859920" cy="309240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entury"/>
              </a:rPr>
              <a:t>Избиратели, которые </a:t>
            </a:r>
            <a:br>
              <a:rPr sz="1800"/>
            </a:br>
            <a:r>
              <a:rPr b="1" lang="ru-RU" sz="1800" spc="-1" strike="noStrike">
                <a:solidFill>
                  <a:srgbClr val="000000"/>
                </a:solidFill>
                <a:latin typeface="Century"/>
              </a:rPr>
              <a:t>не зарегистрированы на территории участка для голосования, но обладают документом, подтверждающим проживание на данной территории, имеют право быть включенными в список избирателей до дня выборов </a:t>
            </a:r>
            <a:br>
              <a:rPr sz="1800"/>
            </a:br>
            <a:r>
              <a:rPr b="1" lang="ru-RU" sz="1800" spc="-1" strike="noStrike" u="sng">
                <a:solidFill>
                  <a:srgbClr val="000000"/>
                </a:solidFill>
                <a:uFillTx/>
                <a:latin typeface="Century"/>
              </a:rPr>
              <a:t>(не позднее 24 февраля 2024 г.).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9" name="Рисунок 6" descr=""/>
          <p:cNvPicPr/>
          <p:nvPr/>
        </p:nvPicPr>
        <p:blipFill>
          <a:blip r:embed="rId3"/>
          <a:srcRect l="28986" t="11762" r="36152" b="14473"/>
          <a:stretch/>
        </p:blipFill>
        <p:spPr>
          <a:xfrm rot="20382600">
            <a:off x="454680" y="1009800"/>
            <a:ext cx="1033920" cy="1460520"/>
          </a:xfrm>
          <a:prstGeom prst="rect">
            <a:avLst/>
          </a:prstGeom>
          <a:ln w="0">
            <a:noFill/>
          </a:ln>
        </p:spPr>
      </p:pic>
      <p:sp>
        <p:nvSpPr>
          <p:cNvPr id="150" name="Прямоугольник 7"/>
          <p:cNvSpPr/>
          <p:nvPr/>
        </p:nvSpPr>
        <p:spPr>
          <a:xfrm>
            <a:off x="5354640" y="2221200"/>
            <a:ext cx="3032640" cy="217224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entury"/>
              </a:rPr>
              <a:t>В выборах могут принимать участие граждане Российской Федерации, постоянно проживающие на территории Республики Беларусь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Прямоугольник 8"/>
          <p:cNvSpPr/>
          <p:nvPr/>
        </p:nvSpPr>
        <p:spPr>
          <a:xfrm>
            <a:off x="8773920" y="2218320"/>
            <a:ext cx="3032640" cy="217224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entury"/>
              </a:rPr>
              <a:t>Граждане, которые постоянно проживают за границей, смогут приехать в страну и проголосовать на участке № 248, расположенном в г.Минске по адресу: </a:t>
            </a:r>
            <a:br>
              <a:rPr sz="1800"/>
            </a:br>
            <a:r>
              <a:rPr b="1" lang="ru-RU" sz="1800" spc="-1" strike="noStrike">
                <a:solidFill>
                  <a:srgbClr val="000000"/>
                </a:solidFill>
                <a:latin typeface="Century"/>
              </a:rPr>
              <a:t>ул. Свердлова, д. 30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2" name="Рисунок 10" descr=""/>
          <p:cNvPicPr/>
          <p:nvPr/>
        </p:nvPicPr>
        <p:blipFill>
          <a:blip r:embed="rId4"/>
          <a:srcRect l="0" t="18224" r="0" b="18073"/>
          <a:stretch/>
        </p:blipFill>
        <p:spPr>
          <a:xfrm>
            <a:off x="6158160" y="1148760"/>
            <a:ext cx="1425960" cy="955800"/>
          </a:xfrm>
          <a:prstGeom prst="rect">
            <a:avLst/>
          </a:prstGeom>
          <a:ln w="0">
            <a:noFill/>
          </a:ln>
        </p:spPr>
      </p:pic>
      <p:pic>
        <p:nvPicPr>
          <p:cNvPr id="153" name="Рисунок 14" descr=""/>
          <p:cNvPicPr/>
          <p:nvPr/>
        </p:nvPicPr>
        <p:blipFill>
          <a:blip r:embed="rId5"/>
          <a:stretch/>
        </p:blipFill>
        <p:spPr>
          <a:xfrm>
            <a:off x="9558000" y="1144440"/>
            <a:ext cx="1464120" cy="955800"/>
          </a:xfrm>
          <a:prstGeom prst="rect">
            <a:avLst/>
          </a:prstGeom>
          <a:ln w="0">
            <a:noFill/>
          </a:ln>
        </p:spPr>
      </p:pic>
      <p:sp>
        <p:nvSpPr>
          <p:cNvPr id="154" name="Прямоугольник 15"/>
          <p:cNvSpPr/>
          <p:nvPr/>
        </p:nvSpPr>
        <p:spPr>
          <a:xfrm>
            <a:off x="2265840" y="4507200"/>
            <a:ext cx="8721720" cy="3646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entury"/>
              </a:rPr>
              <a:t>Участки для голосования за рубежом открываться не будут, это связано: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Прямоугольник 16"/>
          <p:cNvSpPr/>
          <p:nvPr/>
        </p:nvSpPr>
        <p:spPr>
          <a:xfrm>
            <a:off x="2265840" y="5126400"/>
            <a:ext cx="8721720" cy="3646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entury"/>
              </a:rPr>
              <a:t>- с отсутствием необходимых мер безопасности на территории других стран;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Прямоугольник 17"/>
          <p:cNvSpPr/>
          <p:nvPr/>
        </p:nvSpPr>
        <p:spPr>
          <a:xfrm>
            <a:off x="2286000" y="5596560"/>
            <a:ext cx="8721720" cy="3646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entury"/>
              </a:rPr>
              <a:t>- с сокращением численности работников дипломатических служб;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Прямоугольник 18"/>
          <p:cNvSpPr/>
          <p:nvPr/>
        </p:nvSpPr>
        <p:spPr>
          <a:xfrm>
            <a:off x="2286000" y="6019200"/>
            <a:ext cx="8721720" cy="3646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entury"/>
              </a:rPr>
              <a:t>- с неблагоприятной эпидемиологической обстановкой.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push dir="u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8497457-6CE7-49F8-A859-5AAC5B03E7A5}" type="slidenum">
              <a:rPr b="1" lang="ru-RU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59" name="Рисунок 4" descr=""/>
          <p:cNvPicPr/>
          <p:nvPr/>
        </p:nvPicPr>
        <p:blipFill>
          <a:blip r:embed="rId1"/>
          <a:srcRect l="0" t="31807" r="-166" b="30694"/>
          <a:stretch/>
        </p:blipFill>
        <p:spPr>
          <a:xfrm rot="5400000">
            <a:off x="-1543320" y="1552320"/>
            <a:ext cx="398124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pic>
        <p:nvPicPr>
          <p:cNvPr id="160" name="Рисунок 5" descr=""/>
          <p:cNvPicPr/>
          <p:nvPr/>
        </p:nvPicPr>
        <p:blipFill>
          <a:blip r:embed="rId2"/>
          <a:srcRect l="0" t="31807" r="27870" b="30694"/>
          <a:stretch/>
        </p:blipFill>
        <p:spPr>
          <a:xfrm rot="5400000">
            <a:off x="-986400" y="4968000"/>
            <a:ext cx="286668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sp>
        <p:nvSpPr>
          <p:cNvPr id="161" name="Прямоугольник 1"/>
          <p:cNvSpPr/>
          <p:nvPr/>
        </p:nvSpPr>
        <p:spPr>
          <a:xfrm>
            <a:off x="1991160" y="136440"/>
            <a:ext cx="8877600" cy="67392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entury"/>
              </a:rPr>
              <a:t>НА УЧАСТКЕ ДЛЯ ГОЛОСОВАНИЯ ИЗБИРАТЕЛИ ПОЛУЧАТ: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2" name="Рисунок 6" descr=""/>
          <p:cNvPicPr/>
          <p:nvPr/>
        </p:nvPicPr>
        <p:blipFill>
          <a:blip r:embed="rId3"/>
          <a:stretch/>
        </p:blipFill>
        <p:spPr>
          <a:xfrm>
            <a:off x="673920" y="4439520"/>
            <a:ext cx="2760480" cy="2173680"/>
          </a:xfrm>
          <a:prstGeom prst="rect">
            <a:avLst/>
          </a:prstGeom>
          <a:ln w="0">
            <a:noFill/>
          </a:ln>
        </p:spPr>
      </p:pic>
      <p:sp>
        <p:nvSpPr>
          <p:cNvPr id="163" name="Прямоугольник 7"/>
          <p:cNvSpPr/>
          <p:nvPr/>
        </p:nvSpPr>
        <p:spPr>
          <a:xfrm>
            <a:off x="3143880" y="1567440"/>
            <a:ext cx="2390760" cy="8632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entury"/>
              </a:rPr>
              <a:t>в г.Минске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Прямоугольник 8"/>
          <p:cNvSpPr/>
          <p:nvPr/>
        </p:nvSpPr>
        <p:spPr>
          <a:xfrm>
            <a:off x="6219720" y="1567440"/>
            <a:ext cx="4649400" cy="8632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entury"/>
              </a:rPr>
              <a:t>по 2 бюллетеня: по выборам депутатов Палаты представителей и Минского городского Совета депутатов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Стрелка: вправо 9"/>
          <p:cNvSpPr/>
          <p:nvPr/>
        </p:nvSpPr>
        <p:spPr>
          <a:xfrm>
            <a:off x="5534640" y="1816920"/>
            <a:ext cx="684720" cy="3646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66" name="Прямоугольник 10"/>
          <p:cNvSpPr/>
          <p:nvPr/>
        </p:nvSpPr>
        <p:spPr>
          <a:xfrm>
            <a:off x="3143880" y="2680560"/>
            <a:ext cx="2390760" cy="8632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entury"/>
              </a:rPr>
              <a:t>в областных и районных центрах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Прямоугольник 11"/>
          <p:cNvSpPr/>
          <p:nvPr/>
        </p:nvSpPr>
        <p:spPr>
          <a:xfrm>
            <a:off x="6219720" y="2680560"/>
            <a:ext cx="4649400" cy="8632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entury"/>
              </a:rPr>
              <a:t>по 3 бюллетеня: по выборам депутатов Палаты представителей, облсовета, горсовета или райсовета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Стрелка: вправо 12"/>
          <p:cNvSpPr/>
          <p:nvPr/>
        </p:nvSpPr>
        <p:spPr>
          <a:xfrm>
            <a:off x="5534640" y="2929680"/>
            <a:ext cx="684720" cy="3646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69" name="Прямоугольник 13"/>
          <p:cNvSpPr/>
          <p:nvPr/>
        </p:nvSpPr>
        <p:spPr>
          <a:xfrm>
            <a:off x="3143880" y="3793680"/>
            <a:ext cx="2390760" cy="10972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entury"/>
              </a:rPr>
              <a:t>в сельской местности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Прямоугольник 14"/>
          <p:cNvSpPr/>
          <p:nvPr/>
        </p:nvSpPr>
        <p:spPr>
          <a:xfrm>
            <a:off x="6219720" y="3793680"/>
            <a:ext cx="4649400" cy="10972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entury"/>
              </a:rPr>
              <a:t>по 4 бюллетеня: по выборам депутатов Палаты представителей, облсовета, райсовета, сельского или поселкового Совета.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Стрелка: вправо 15"/>
          <p:cNvSpPr/>
          <p:nvPr/>
        </p:nvSpPr>
        <p:spPr>
          <a:xfrm>
            <a:off x="5534640" y="4159800"/>
            <a:ext cx="684720" cy="3646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72" name="Рисунок 21" descr=""/>
          <p:cNvPicPr/>
          <p:nvPr/>
        </p:nvPicPr>
        <p:blipFill>
          <a:blip r:embed="rId4"/>
          <a:stretch/>
        </p:blipFill>
        <p:spPr>
          <a:xfrm>
            <a:off x="1038240" y="1172880"/>
            <a:ext cx="2026440" cy="206460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7AD0165-587C-4482-A213-D8EB261407F3}" type="slidenum">
              <a:rPr b="1" lang="ru-RU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74" name="Рисунок 4" descr=""/>
          <p:cNvPicPr/>
          <p:nvPr/>
        </p:nvPicPr>
        <p:blipFill>
          <a:blip r:embed="rId1"/>
          <a:srcRect l="0" t="31807" r="-166" b="30694"/>
          <a:stretch/>
        </p:blipFill>
        <p:spPr>
          <a:xfrm rot="5400000">
            <a:off x="-1543320" y="1552320"/>
            <a:ext cx="398124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pic>
        <p:nvPicPr>
          <p:cNvPr id="175" name="Рисунок 5" descr=""/>
          <p:cNvPicPr/>
          <p:nvPr/>
        </p:nvPicPr>
        <p:blipFill>
          <a:blip r:embed="rId2"/>
          <a:srcRect l="0" t="31807" r="27870" b="30694"/>
          <a:stretch/>
        </p:blipFill>
        <p:spPr>
          <a:xfrm rot="5400000">
            <a:off x="-986400" y="4968000"/>
            <a:ext cx="286668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sp>
        <p:nvSpPr>
          <p:cNvPr id="176" name="Прямоугольник 1"/>
          <p:cNvSpPr/>
          <p:nvPr/>
        </p:nvSpPr>
        <p:spPr>
          <a:xfrm>
            <a:off x="1026720" y="120600"/>
            <a:ext cx="11032920" cy="73296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entury"/>
              </a:rPr>
              <a:t>ВЫБОРЫ В СОВЕТ РЕСПУБЛИКИ НАЦИОНАЛЬНОГО СОБРАНИЯ ВОСЬМОГО СОЗЫВА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7" name="Рисунок 6" descr=""/>
          <p:cNvPicPr/>
          <p:nvPr/>
        </p:nvPicPr>
        <p:blipFill>
          <a:blip r:embed="rId3"/>
          <a:stretch/>
        </p:blipFill>
        <p:spPr>
          <a:xfrm>
            <a:off x="1026720" y="980640"/>
            <a:ext cx="3705840" cy="2448000"/>
          </a:xfrm>
          <a:prstGeom prst="rect">
            <a:avLst/>
          </a:prstGeom>
          <a:ln w="0">
            <a:noFill/>
          </a:ln>
        </p:spPr>
      </p:pic>
      <p:sp>
        <p:nvSpPr>
          <p:cNvPr id="178" name="Прямоугольник 7"/>
          <p:cNvSpPr/>
          <p:nvPr/>
        </p:nvSpPr>
        <p:spPr>
          <a:xfrm>
            <a:off x="4900680" y="980640"/>
            <a:ext cx="2390760" cy="8632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entury"/>
              </a:rPr>
              <a:t>с 12 марта по </a:t>
            </a:r>
            <a:br>
              <a:rPr sz="1800"/>
            </a:br>
            <a:r>
              <a:rPr b="1" lang="ru-RU" sz="1800" spc="-1" strike="noStrike">
                <a:solidFill>
                  <a:srgbClr val="000000"/>
                </a:solidFill>
                <a:latin typeface="Century"/>
              </a:rPr>
              <a:t>21 марта 2024 г.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Прямоугольник 8"/>
          <p:cNvSpPr/>
          <p:nvPr/>
        </p:nvSpPr>
        <p:spPr>
          <a:xfrm>
            <a:off x="7414920" y="2101320"/>
            <a:ext cx="4644360" cy="223596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entury"/>
              </a:rPr>
              <a:t>президиумы вновь избранных районных, городских Советов депутатов совместно с районными и городскими исполкомами, президиумами Минского городского Совета депутатов и Мингорисполкома выдвинут кандидатов в члены Совета Республики.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80" name="Прямая со стрелкой 10"/>
          <p:cNvCxnSpPr/>
          <p:nvPr/>
        </p:nvCxnSpPr>
        <p:spPr>
          <a:xfrm>
            <a:off x="7291440" y="1844280"/>
            <a:ext cx="123480" cy="252360"/>
          </a:xfrm>
          <a:prstGeom prst="straightConnector1">
            <a:avLst/>
          </a:prstGeom>
          <a:ln>
            <a:solidFill>
              <a:srgbClr val="4472c4">
                <a:lumMod val="75000"/>
              </a:srgbClr>
            </a:solidFill>
            <a:tailEnd len="med" type="triangle" w="med"/>
          </a:ln>
        </p:spPr>
      </p:cxnSp>
      <p:sp>
        <p:nvSpPr>
          <p:cNvPr id="181" name="Прямоугольник 12"/>
          <p:cNvSpPr/>
          <p:nvPr/>
        </p:nvSpPr>
        <p:spPr>
          <a:xfrm>
            <a:off x="4900680" y="4551120"/>
            <a:ext cx="2390760" cy="8632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entury"/>
              </a:rPr>
              <a:t>с 12 марта по </a:t>
            </a:r>
            <a:br>
              <a:rPr sz="1800"/>
            </a:br>
            <a:r>
              <a:rPr b="1" lang="ru-RU" sz="1800" spc="-1" strike="noStrike">
                <a:solidFill>
                  <a:srgbClr val="000000"/>
                </a:solidFill>
                <a:latin typeface="Century"/>
              </a:rPr>
              <a:t>21 марта 2024 г.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82" name="Прямая со стрелкой 13"/>
          <p:cNvCxnSpPr/>
          <p:nvPr/>
        </p:nvCxnSpPr>
        <p:spPr>
          <a:xfrm flipH="1">
            <a:off x="7291440" y="4363200"/>
            <a:ext cx="123480" cy="188280"/>
          </a:xfrm>
          <a:prstGeom prst="straightConnector1">
            <a:avLst/>
          </a:prstGeom>
          <a:ln>
            <a:solidFill>
              <a:srgbClr val="4472c4">
                <a:lumMod val="75000"/>
              </a:srgbClr>
            </a:solidFill>
            <a:tailEnd len="med" type="triangle" w="med"/>
          </a:ln>
        </p:spPr>
      </p:cxnSp>
      <p:sp>
        <p:nvSpPr>
          <p:cNvPr id="183" name="Прямоугольник 22"/>
          <p:cNvSpPr/>
          <p:nvPr/>
        </p:nvSpPr>
        <p:spPr>
          <a:xfrm>
            <a:off x="1613520" y="3445200"/>
            <a:ext cx="2531880" cy="110592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entury"/>
              </a:rPr>
              <a:t>регистрация кандидатов в члены Совета Республики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84" name="Прямая со стрелкой 24"/>
          <p:cNvCxnSpPr/>
          <p:nvPr/>
        </p:nvCxnSpPr>
        <p:spPr>
          <a:xfrm flipH="1">
            <a:off x="4145760" y="4551120"/>
            <a:ext cx="754920" cy="360"/>
          </a:xfrm>
          <a:prstGeom prst="straightConnector1">
            <a:avLst/>
          </a:prstGeom>
          <a:ln>
            <a:solidFill>
              <a:srgbClr val="4472c4"/>
            </a:solidFill>
            <a:tailEnd len="med" type="triangle" w="med"/>
          </a:ln>
        </p:spPr>
      </p:cxnSp>
      <p:sp>
        <p:nvSpPr>
          <p:cNvPr id="185" name="Прямоугольник 25"/>
          <p:cNvSpPr/>
          <p:nvPr/>
        </p:nvSpPr>
        <p:spPr>
          <a:xfrm>
            <a:off x="1613520" y="5547240"/>
            <a:ext cx="2531880" cy="99144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entury"/>
              </a:rPr>
              <a:t>4 апреля 2024 г.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Прямоугольник 26"/>
          <p:cNvSpPr/>
          <p:nvPr/>
        </p:nvSpPr>
        <p:spPr>
          <a:xfrm>
            <a:off x="8184240" y="5547240"/>
            <a:ext cx="2531880" cy="99144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entury"/>
              </a:rPr>
              <a:t>Выборы членов Совета Республики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87" name="Прямая со стрелкой 28"/>
          <p:cNvCxnSpPr>
            <a:stCxn id="185" idx="3"/>
            <a:endCxn id="186" idx="1"/>
          </p:cNvCxnSpPr>
          <p:nvPr/>
        </p:nvCxnSpPr>
        <p:spPr>
          <a:xfrm>
            <a:off x="4145400" y="6042960"/>
            <a:ext cx="4039200" cy="360"/>
          </a:xfrm>
          <a:prstGeom prst="straightConnector1">
            <a:avLst/>
          </a:prstGeom>
          <a:ln>
            <a:solidFill>
              <a:srgbClr val="4472c4"/>
            </a:solidFill>
            <a:tailEnd len="med" type="triangle" w="med"/>
          </a:ln>
        </p:spPr>
      </p:cxnSp>
      <p:cxnSp>
        <p:nvCxnSpPr>
          <p:cNvPr id="188" name="Прямая со стрелкой 30"/>
          <p:cNvCxnSpPr>
            <a:stCxn id="183" idx="2"/>
            <a:endCxn id="185" idx="0"/>
          </p:cNvCxnSpPr>
          <p:nvPr/>
        </p:nvCxnSpPr>
        <p:spPr>
          <a:xfrm>
            <a:off x="2879280" y="4551120"/>
            <a:ext cx="360" cy="996480"/>
          </a:xfrm>
          <a:prstGeom prst="straightConnector1">
            <a:avLst/>
          </a:prstGeom>
          <a:ln>
            <a:solidFill>
              <a:srgbClr val="4472c4"/>
            </a:solidFill>
            <a:tailEnd len="med" type="triangle" w="med"/>
          </a:ln>
        </p:spPr>
      </p:cxnSp>
      <p:pic>
        <p:nvPicPr>
          <p:cNvPr id="189" name="Рисунок 33" descr=""/>
          <p:cNvPicPr/>
          <p:nvPr/>
        </p:nvPicPr>
        <p:blipFill>
          <a:blip r:embed="rId4"/>
          <a:stretch/>
        </p:blipFill>
        <p:spPr>
          <a:xfrm>
            <a:off x="5000400" y="2051280"/>
            <a:ext cx="2190960" cy="2190960"/>
          </a:xfrm>
          <a:prstGeom prst="rect">
            <a:avLst/>
          </a:prstGeom>
          <a:ln w="0">
            <a:noFill/>
          </a:ln>
        </p:spPr>
      </p:pic>
      <p:sp>
        <p:nvSpPr>
          <p:cNvPr id="190" name="Прямоугольник 37"/>
          <p:cNvSpPr/>
          <p:nvPr/>
        </p:nvSpPr>
        <p:spPr>
          <a:xfrm>
            <a:off x="4900680" y="986040"/>
            <a:ext cx="318960" cy="318960"/>
          </a:xfrm>
          <a:prstGeom prst="rect">
            <a:avLst/>
          </a:prstGeom>
          <a:solidFill>
            <a:srgbClr val="ffffff"/>
          </a:solidFill>
          <a:ln>
            <a:solidFill>
              <a:srgbClr val="4472c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chemeClr val="dk1"/>
                </a:solid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Прямоугольник 40"/>
          <p:cNvSpPr/>
          <p:nvPr/>
        </p:nvSpPr>
        <p:spPr>
          <a:xfrm>
            <a:off x="4900680" y="4551120"/>
            <a:ext cx="318960" cy="318960"/>
          </a:xfrm>
          <a:prstGeom prst="rect">
            <a:avLst/>
          </a:prstGeom>
          <a:solidFill>
            <a:srgbClr val="ffffff"/>
          </a:solidFill>
          <a:ln>
            <a:solidFill>
              <a:srgbClr val="4472c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chemeClr val="dk1"/>
                </a:solidFill>
                <a:latin typeface="Calibri"/>
              </a:rPr>
              <a:t>2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Прямоугольник 41"/>
          <p:cNvSpPr/>
          <p:nvPr/>
        </p:nvSpPr>
        <p:spPr>
          <a:xfrm>
            <a:off x="1613520" y="5547240"/>
            <a:ext cx="318960" cy="318960"/>
          </a:xfrm>
          <a:prstGeom prst="rect">
            <a:avLst/>
          </a:prstGeom>
          <a:solidFill>
            <a:srgbClr val="ffffff"/>
          </a:solidFill>
          <a:ln>
            <a:solidFill>
              <a:srgbClr val="4472c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chemeClr val="dk1"/>
                </a:solidFill>
                <a:latin typeface="Calibri"/>
              </a:rPr>
              <a:t>3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Прямоугольник 42"/>
          <p:cNvSpPr/>
          <p:nvPr/>
        </p:nvSpPr>
        <p:spPr>
          <a:xfrm>
            <a:off x="7414920" y="2096640"/>
            <a:ext cx="318960" cy="318960"/>
          </a:xfrm>
          <a:prstGeom prst="rect">
            <a:avLst/>
          </a:prstGeom>
          <a:solidFill>
            <a:srgbClr val="ffffff"/>
          </a:solidFill>
          <a:ln>
            <a:solidFill>
              <a:srgbClr val="4472c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chemeClr val="dk1"/>
                </a:solidFill>
                <a:latin typeface="Calibri"/>
              </a:rPr>
              <a:t>1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Прямоугольник 44"/>
          <p:cNvSpPr/>
          <p:nvPr/>
        </p:nvSpPr>
        <p:spPr>
          <a:xfrm>
            <a:off x="1613520" y="3448080"/>
            <a:ext cx="318960" cy="318960"/>
          </a:xfrm>
          <a:prstGeom prst="rect">
            <a:avLst/>
          </a:prstGeom>
          <a:solidFill>
            <a:srgbClr val="ffffff"/>
          </a:solidFill>
          <a:ln>
            <a:solidFill>
              <a:srgbClr val="4472c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chemeClr val="dk1"/>
                </a:solidFill>
                <a:latin typeface="Calibri"/>
              </a:rPr>
              <a:t>2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Прямоугольник 45"/>
          <p:cNvSpPr/>
          <p:nvPr/>
        </p:nvSpPr>
        <p:spPr>
          <a:xfrm>
            <a:off x="8184240" y="5544000"/>
            <a:ext cx="318960" cy="318960"/>
          </a:xfrm>
          <a:prstGeom prst="rect">
            <a:avLst/>
          </a:prstGeom>
          <a:solidFill>
            <a:srgbClr val="ffffff"/>
          </a:solidFill>
          <a:ln>
            <a:solidFill>
              <a:srgbClr val="4472c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chemeClr val="dk1"/>
                </a:solidFill>
                <a:latin typeface="Calibri"/>
              </a:rPr>
              <a:t>3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push dir="u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sldNum" idx="1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4625DDE-1A6B-4D15-96ED-6AC8E948520C}" type="slidenum">
              <a:rPr b="1" lang="ru-RU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97" name="Рисунок 4" descr=""/>
          <p:cNvPicPr/>
          <p:nvPr/>
        </p:nvPicPr>
        <p:blipFill>
          <a:blip r:embed="rId1"/>
          <a:srcRect l="0" t="31807" r="-166" b="30694"/>
          <a:stretch/>
        </p:blipFill>
        <p:spPr>
          <a:xfrm rot="5400000">
            <a:off x="-1543320" y="1552320"/>
            <a:ext cx="398124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pic>
        <p:nvPicPr>
          <p:cNvPr id="198" name="Рисунок 5" descr=""/>
          <p:cNvPicPr/>
          <p:nvPr/>
        </p:nvPicPr>
        <p:blipFill>
          <a:blip r:embed="rId2"/>
          <a:srcRect l="0" t="31807" r="27870" b="30694"/>
          <a:stretch/>
        </p:blipFill>
        <p:spPr>
          <a:xfrm rot="5400000">
            <a:off x="-986400" y="4968000"/>
            <a:ext cx="286668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sp>
        <p:nvSpPr>
          <p:cNvPr id="199" name="Прямоугольник 1"/>
          <p:cNvSpPr/>
          <p:nvPr/>
        </p:nvSpPr>
        <p:spPr>
          <a:xfrm>
            <a:off x="1026720" y="120600"/>
            <a:ext cx="11032920" cy="73296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entury"/>
              </a:rPr>
              <a:t>СТРУКТУРА БЕЛОРУССКОГО ПАРЛАМЕНТА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Прямоугольник 2"/>
          <p:cNvSpPr/>
          <p:nvPr/>
        </p:nvSpPr>
        <p:spPr>
          <a:xfrm>
            <a:off x="1026720" y="1056600"/>
            <a:ext cx="1828440" cy="125496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entury"/>
              </a:rPr>
              <a:t>Правовая основа деятельности Парламента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Прямоугольник 6"/>
          <p:cNvSpPr/>
          <p:nvPr/>
        </p:nvSpPr>
        <p:spPr>
          <a:xfrm>
            <a:off x="3283920" y="1056600"/>
            <a:ext cx="8775720" cy="125496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- Конституция Республики Беларусь;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- Закон Республики Беларусь «О Национальном собрании Республики Беларусь»;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- Закон Республики Беларусь «О статусе депутата Палаты представителей, члена Совета Республики Национального собрания Республики Беларусь»;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Стрелка: вправо 7"/>
          <p:cNvSpPr/>
          <p:nvPr/>
        </p:nvSpPr>
        <p:spPr>
          <a:xfrm>
            <a:off x="2855520" y="1524600"/>
            <a:ext cx="428040" cy="3189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03" name="Прямоугольник 8"/>
          <p:cNvSpPr/>
          <p:nvPr/>
        </p:nvSpPr>
        <p:spPr>
          <a:xfrm>
            <a:off x="2136600" y="2507400"/>
            <a:ext cx="8775720" cy="70236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НАЦИОНАЛЬНОЕ СОБРАНИЕ РЕСПУБЛИКИ БЕЛАРУСЬ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Прямоугольник 9"/>
          <p:cNvSpPr/>
          <p:nvPr/>
        </p:nvSpPr>
        <p:spPr>
          <a:xfrm>
            <a:off x="2136600" y="3559320"/>
            <a:ext cx="3959280" cy="70236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ПАЛАТА ПРЕДСТАВИТЕЛЕЙ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Прямоугольник 10"/>
          <p:cNvSpPr/>
          <p:nvPr/>
        </p:nvSpPr>
        <p:spPr>
          <a:xfrm>
            <a:off x="6953040" y="3559320"/>
            <a:ext cx="3959280" cy="70236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СОВЕТ РЕСПУБЛИКИ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06" name="Прямая со стрелкой 12"/>
          <p:cNvCxnSpPr>
            <a:stCxn id="203" idx="2"/>
            <a:endCxn id="204" idx="0"/>
          </p:cNvCxnSpPr>
          <p:nvPr/>
        </p:nvCxnSpPr>
        <p:spPr>
          <a:xfrm flipH="1">
            <a:off x="4116240" y="3209760"/>
            <a:ext cx="2408400" cy="349920"/>
          </a:xfrm>
          <a:prstGeom prst="straightConnector1">
            <a:avLst/>
          </a:prstGeom>
          <a:ln>
            <a:solidFill>
              <a:srgbClr val="4472c4"/>
            </a:solidFill>
            <a:tailEnd len="med" type="triangle" w="med"/>
          </a:ln>
        </p:spPr>
      </p:cxnSp>
      <p:cxnSp>
        <p:nvCxnSpPr>
          <p:cNvPr id="207" name="Прямая со стрелкой 14"/>
          <p:cNvCxnSpPr>
            <a:stCxn id="203" idx="2"/>
            <a:endCxn id="205" idx="0"/>
          </p:cNvCxnSpPr>
          <p:nvPr/>
        </p:nvCxnSpPr>
        <p:spPr>
          <a:xfrm>
            <a:off x="6524280" y="3209760"/>
            <a:ext cx="2408760" cy="349920"/>
          </a:xfrm>
          <a:prstGeom prst="straightConnector1">
            <a:avLst/>
          </a:prstGeom>
          <a:ln>
            <a:solidFill>
              <a:srgbClr val="4472c4"/>
            </a:solidFill>
            <a:tailEnd len="med" type="triangle" w="med"/>
          </a:ln>
        </p:spPr>
      </p:cxnSp>
      <p:sp>
        <p:nvSpPr>
          <p:cNvPr id="208" name="Прямоугольник 16"/>
          <p:cNvSpPr/>
          <p:nvPr/>
        </p:nvSpPr>
        <p:spPr>
          <a:xfrm>
            <a:off x="6953040" y="4485240"/>
            <a:ext cx="3959280" cy="15724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Century"/>
              </a:rPr>
              <a:t>64 человека, от каждой области и г.Минска тайным голосованием избираются на заседаниях депутатов местных Советов депутатов базового уровня каждой области и г.Минска по восемь членов Совета Республики, ещё восемь назначаются Президентом Республики Беларусь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Прямоугольник 18"/>
          <p:cNvSpPr/>
          <p:nvPr/>
        </p:nvSpPr>
        <p:spPr>
          <a:xfrm>
            <a:off x="2136600" y="4485240"/>
            <a:ext cx="3959280" cy="15724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Century"/>
              </a:rPr>
              <a:t>110 депутатов, избираются гражданами на основе всеобщего, свободного, равного, прямого избирательного права при тайном голосовании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Прямоугольник 20"/>
          <p:cNvSpPr/>
          <p:nvPr/>
        </p:nvSpPr>
        <p:spPr>
          <a:xfrm>
            <a:off x="6196320" y="3559320"/>
            <a:ext cx="657000" cy="31618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Century"/>
              </a:rPr>
              <a:t>МАЖОРИТАРНАЯ СИСТЕМА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Прямоугольник 22"/>
          <p:cNvSpPr/>
          <p:nvPr/>
        </p:nvSpPr>
        <p:spPr>
          <a:xfrm>
            <a:off x="2136600" y="6145560"/>
            <a:ext cx="3959280" cy="5914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700" spc="-1" strike="noStrike">
                <a:solidFill>
                  <a:srgbClr val="000000"/>
                </a:solidFill>
                <a:latin typeface="Century"/>
              </a:rPr>
              <a:t>Депутатом может стать гражданин РБ достигший 21 года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Прямоугольник 24"/>
          <p:cNvSpPr/>
          <p:nvPr/>
        </p:nvSpPr>
        <p:spPr>
          <a:xfrm>
            <a:off x="6953040" y="6145560"/>
            <a:ext cx="3959280" cy="5914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Century"/>
              </a:rPr>
              <a:t>Депутатом может стать гражданин РБ достигший 30 лет и проживший на территории соответствующей области не менее 5 лет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13" name="Прямая со стрелкой 26"/>
          <p:cNvCxnSpPr>
            <a:stCxn id="204" idx="2"/>
            <a:endCxn id="209" idx="0"/>
          </p:cNvCxnSpPr>
          <p:nvPr/>
        </p:nvCxnSpPr>
        <p:spPr>
          <a:xfrm>
            <a:off x="4116240" y="4261680"/>
            <a:ext cx="360" cy="223920"/>
          </a:xfrm>
          <a:prstGeom prst="straightConnector1">
            <a:avLst/>
          </a:prstGeom>
          <a:ln>
            <a:solidFill>
              <a:srgbClr val="4472c4"/>
            </a:solidFill>
            <a:tailEnd len="med" type="triangle" w="med"/>
          </a:ln>
        </p:spPr>
      </p:cxnSp>
      <p:cxnSp>
        <p:nvCxnSpPr>
          <p:cNvPr id="214" name="Прямая со стрелкой 27"/>
          <p:cNvCxnSpPr/>
          <p:nvPr/>
        </p:nvCxnSpPr>
        <p:spPr>
          <a:xfrm>
            <a:off x="8932320" y="4262040"/>
            <a:ext cx="360" cy="223200"/>
          </a:xfrm>
          <a:prstGeom prst="straightConnector1">
            <a:avLst/>
          </a:prstGeom>
          <a:ln>
            <a:solidFill>
              <a:srgbClr val="4472c4"/>
            </a:solidFill>
            <a:tailEnd len="med" type="triangle" w="med"/>
          </a:ln>
        </p:spPr>
      </p:cxnSp>
    </p:spTree>
  </p:cSld>
  <p:transition spd="slow">
    <p:push dir="u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41A14B9-7149-441E-91F4-BCF4DA389418}" type="slidenum">
              <a:rPr b="1" lang="ru-RU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16" name="Рисунок 4" descr=""/>
          <p:cNvPicPr/>
          <p:nvPr/>
        </p:nvPicPr>
        <p:blipFill>
          <a:blip r:embed="rId1"/>
          <a:srcRect l="0" t="31807" r="-166" b="30694"/>
          <a:stretch/>
        </p:blipFill>
        <p:spPr>
          <a:xfrm rot="5400000">
            <a:off x="-1543320" y="1552320"/>
            <a:ext cx="398124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pic>
        <p:nvPicPr>
          <p:cNvPr id="217" name="Рисунок 5" descr=""/>
          <p:cNvPicPr/>
          <p:nvPr/>
        </p:nvPicPr>
        <p:blipFill>
          <a:blip r:embed="rId2"/>
          <a:srcRect l="0" t="31807" r="27870" b="30694"/>
          <a:stretch/>
        </p:blipFill>
        <p:spPr>
          <a:xfrm rot="5400000">
            <a:off x="-986400" y="4968000"/>
            <a:ext cx="2866680" cy="893880"/>
          </a:xfrm>
          <a:prstGeom prst="rect">
            <a:avLst/>
          </a:prstGeom>
          <a:ln w="0">
            <a:noFill/>
          </a:ln>
          <a:scene3d>
            <a:camera prst="orthographicFront">
              <a:rot lat="0" lon="0" rev="0"/>
            </a:camera>
            <a:lightRig dir="t" rig="threePt"/>
          </a:scene3d>
        </p:spPr>
      </p:pic>
      <p:sp>
        <p:nvSpPr>
          <p:cNvPr id="218" name="Прямоугольник 1"/>
          <p:cNvSpPr/>
          <p:nvPr/>
        </p:nvSpPr>
        <p:spPr>
          <a:xfrm>
            <a:off x="1026720" y="120600"/>
            <a:ext cx="11032920" cy="73296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entury"/>
              </a:rPr>
              <a:t>В Беларуси эффективная законодательная база для деятельности политических партий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Прямоугольник 2"/>
          <p:cNvSpPr/>
          <p:nvPr/>
        </p:nvSpPr>
        <p:spPr>
          <a:xfrm>
            <a:off x="1026720" y="1153080"/>
            <a:ext cx="11032920" cy="73296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entury"/>
              </a:rPr>
              <a:t>Если партии смогут убедить избирателей, что действуют в их интересах, они получат реальный шанс расширить свое представительство в Парламенте.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Прямоугольник 6"/>
          <p:cNvSpPr/>
          <p:nvPr/>
        </p:nvSpPr>
        <p:spPr>
          <a:xfrm>
            <a:off x="1026720" y="1958040"/>
            <a:ext cx="11032920" cy="73296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entury"/>
              </a:rPr>
              <a:t>Депутаты осуществляют свои полномочия в Парламенте на профессиональной основе.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1" name="Рисунок 8" descr=""/>
          <p:cNvPicPr/>
          <p:nvPr/>
        </p:nvPicPr>
        <p:blipFill>
          <a:blip r:embed="rId3"/>
          <a:stretch/>
        </p:blipFill>
        <p:spPr>
          <a:xfrm>
            <a:off x="1026720" y="2798280"/>
            <a:ext cx="1424880" cy="3772800"/>
          </a:xfrm>
          <a:prstGeom prst="rect">
            <a:avLst/>
          </a:prstGeom>
          <a:ln w="0">
            <a:noFill/>
          </a:ln>
        </p:spPr>
      </p:pic>
      <p:sp>
        <p:nvSpPr>
          <p:cNvPr id="222" name="Прямоугольник 9"/>
          <p:cNvSpPr/>
          <p:nvPr/>
        </p:nvSpPr>
        <p:spPr>
          <a:xfrm>
            <a:off x="2372400" y="3256920"/>
            <a:ext cx="9687240" cy="73296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entury"/>
              </a:rPr>
              <a:t>Одно и то же лицо не может одновременно являться членом двух палат Парламента.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Прямоугольник 10"/>
          <p:cNvSpPr/>
          <p:nvPr/>
        </p:nvSpPr>
        <p:spPr>
          <a:xfrm>
            <a:off x="2372400" y="4034880"/>
            <a:ext cx="9687240" cy="73296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entury"/>
              </a:rPr>
              <a:t>Член Совета Республики не может быть одновременно членом Правительства.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Прямоугольник 11"/>
          <p:cNvSpPr/>
          <p:nvPr/>
        </p:nvSpPr>
        <p:spPr>
          <a:xfrm>
            <a:off x="2372400" y="4875120"/>
            <a:ext cx="9687240" cy="1129680"/>
          </a:xfrm>
          <a:prstGeom prst="rect">
            <a:avLst/>
          </a:prstGeom>
          <a:solidFill>
            <a:schemeClr val="accent6">
              <a:alpha val="50000"/>
            </a:schemeClr>
          </a:solidFill>
          <a:ln w="0">
            <a:solidFill>
              <a:srgbClr val="4472c4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entury"/>
              </a:rPr>
              <a:t>Не допускается совмещение обязанностей депутата Палаты представителей, члена Совета Республики с одновременным занятием должности Президента Республики Беларусь либо судьи.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Application>LibreOffice/7.4.7.2$Linux_X86_64 LibreOffice_project/40$Build-2</Application>
  <AppVersion>15.0000</AppVersion>
  <Words>2256</Words>
  <Paragraphs>223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2024-02-08T12:34:08Z</dcterms:created>
  <dc:creator>User</dc:creator>
  <dc:description/>
  <dc:language>ru-RU</dc:language>
  <cp:lastModifiedBy>User</cp:lastModifiedBy>
  <dcterms:modified xsi:type="dcterms:W3CDTF">2024-02-09T13:55:25Z</dcterms:modified>
  <cp:revision>37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30</vt:i4>
  </property>
</Properties>
</file>